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658" r:id="rId1"/>
  </p:sldMasterIdLst>
  <p:handoutMasterIdLst>
    <p:handoutMasterId r:id="rId2"/>
  </p:handout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3422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02" y="636"/>
      </p:cViewPr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299" y="67"/>
      </p:cViewPr>
    </p:cSldViewPr>
  </p:notes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presProps" Target="presProps.xml"  /><Relationship Id="rId18" Type="http://schemas.openxmlformats.org/officeDocument/2006/relationships/viewProps" Target="viewProps.xml"  /><Relationship Id="rId19" Type="http://schemas.openxmlformats.org/officeDocument/2006/relationships/theme" Target="theme/theme1.xml"  /><Relationship Id="rId2" Type="http://schemas.openxmlformats.org/officeDocument/2006/relationships/handoutMaster" Target="handoutMasters/handoutMaster1.xml"  /><Relationship Id="rId20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handoutMasters/_rels/handout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handoutMasters/handoutMaster1.xml><?xml version="1.0" encoding="utf-8"?>
<p:handout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442FB19C-D86F-4F89-8ECE-1B2E081950D4}" type="datetime1">
              <a:rPr lang="ko-KR" altLang="en-US"/>
              <a:pPr lvl="0">
                <a:defRPr/>
              </a:pPr>
              <a:t>2018-12-05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359C305F-450F-4AB8-8E45-57ABE7F275E4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0A96086-2BB4-4423-82D9-BA6D01DC2CB7}"/>
              </a:ext>
            </a:extLst>
          </p:cNvPr>
          <p:cNvSpPr/>
          <p:nvPr userDrawn="1"/>
        </p:nvSpPr>
        <p:spPr>
          <a:xfrm>
            <a:off x="0" y="0"/>
            <a:ext cx="12192000" cy="4225771"/>
          </a:xfrm>
          <a:prstGeom prst="rect">
            <a:avLst/>
          </a:prstGeom>
          <a:solidFill>
            <a:srgbClr val="F6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72AE271-7D13-4689-BAA7-6CADDDA0673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76375" y="3590925"/>
            <a:ext cx="7086600" cy="634846"/>
          </a:xfrm>
        </p:spPr>
        <p:txBody>
          <a:bodyPr>
            <a:normAutofit/>
          </a:bodyPr>
          <a:lstStyle>
            <a:lvl1pPr marL="0" indent="0">
              <a:buNone/>
              <a:defRPr sz="4400">
                <a:solidFill>
                  <a:srgbClr val="FFFFFE"/>
                </a:solidFill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INTELLI GRAPHIC</a:t>
            </a:r>
            <a:endParaRPr lang="ko-KR" altLang="en-US" dirty="0"/>
          </a:p>
        </p:txBody>
      </p:sp>
      <p:sp>
        <p:nvSpPr>
          <p:cNvPr id="8" name="텍스트 개체 틀 7">
            <a:extLst>
              <a:ext uri="{FF2B5EF4-FFF2-40B4-BE49-F238E27FC236}">
                <a16:creationId xmlns:a16="http://schemas.microsoft.com/office/drawing/2014/main" id="{E6B4F9D4-F09D-42F6-8FBB-C8A5600291F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76375" y="4301971"/>
            <a:ext cx="4943475" cy="346075"/>
          </a:xfrm>
        </p:spPr>
        <p:txBody>
          <a:bodyPr>
            <a:noAutofit/>
          </a:bodyPr>
          <a:lstStyle>
            <a:lvl1pPr marL="0" indent="0" algn="dist">
              <a:buNone/>
              <a:defRPr sz="1800">
                <a:solidFill>
                  <a:srgbClr val="7C7678"/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Power Point Template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30093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텍스트 개체 틀 27">
            <a:extLst>
              <a:ext uri="{FF2B5EF4-FFF2-40B4-BE49-F238E27FC236}">
                <a16:creationId xmlns:a16="http://schemas.microsoft.com/office/drawing/2014/main" id="{573D08C7-BCD7-40D5-97D8-18BAC65629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669190" y="1597341"/>
            <a:ext cx="960437" cy="742951"/>
          </a:xfrm>
        </p:spPr>
        <p:txBody>
          <a:bodyPr>
            <a:normAutofit/>
          </a:bodyPr>
          <a:lstStyle>
            <a:lvl1pPr marL="0" indent="0" algn="ctr">
              <a:buNone/>
              <a:defRPr sz="5400">
                <a:solidFill>
                  <a:srgbClr val="F6C14F"/>
                </a:solidFill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BD3D7F4-FAB9-411C-A664-EE422383CDEF}"/>
              </a:ext>
            </a:extLst>
          </p:cNvPr>
          <p:cNvSpPr/>
          <p:nvPr userDrawn="1"/>
        </p:nvSpPr>
        <p:spPr>
          <a:xfrm>
            <a:off x="0" y="6115050"/>
            <a:ext cx="12192000" cy="742950"/>
          </a:xfrm>
          <a:prstGeom prst="rect">
            <a:avLst/>
          </a:prstGeom>
          <a:solidFill>
            <a:srgbClr val="F6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막힌 원호 15">
            <a:extLst>
              <a:ext uri="{FF2B5EF4-FFF2-40B4-BE49-F238E27FC236}">
                <a16:creationId xmlns:a16="http://schemas.microsoft.com/office/drawing/2014/main" id="{A9D0559D-A656-41F2-A720-736CA0963DB7}"/>
              </a:ext>
            </a:extLst>
          </p:cNvPr>
          <p:cNvSpPr/>
          <p:nvPr/>
        </p:nvSpPr>
        <p:spPr>
          <a:xfrm rot="5400000">
            <a:off x="1216343" y="1564957"/>
            <a:ext cx="2138363" cy="2138363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막힌 원호 18">
            <a:extLst>
              <a:ext uri="{FF2B5EF4-FFF2-40B4-BE49-F238E27FC236}">
                <a16:creationId xmlns:a16="http://schemas.microsoft.com/office/drawing/2014/main" id="{D8A0A8EA-5D8E-44EB-8602-30927847D73B}"/>
              </a:ext>
            </a:extLst>
          </p:cNvPr>
          <p:cNvSpPr/>
          <p:nvPr/>
        </p:nvSpPr>
        <p:spPr>
          <a:xfrm rot="5400000">
            <a:off x="3756660" y="1564957"/>
            <a:ext cx="2138363" cy="2138363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2" name="막힌 원호 21">
            <a:extLst>
              <a:ext uri="{FF2B5EF4-FFF2-40B4-BE49-F238E27FC236}">
                <a16:creationId xmlns:a16="http://schemas.microsoft.com/office/drawing/2014/main" id="{FD0ECC6A-B722-4256-8D83-378A5698E862}"/>
              </a:ext>
            </a:extLst>
          </p:cNvPr>
          <p:cNvSpPr/>
          <p:nvPr/>
        </p:nvSpPr>
        <p:spPr>
          <a:xfrm rot="5400000">
            <a:off x="6403657" y="1564957"/>
            <a:ext cx="2138363" cy="2138363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" name="막힌 원호 24">
            <a:extLst>
              <a:ext uri="{FF2B5EF4-FFF2-40B4-BE49-F238E27FC236}">
                <a16:creationId xmlns:a16="http://schemas.microsoft.com/office/drawing/2014/main" id="{68BE43C3-1D96-4032-A343-58AAA1A955EB}"/>
              </a:ext>
            </a:extLst>
          </p:cNvPr>
          <p:cNvSpPr/>
          <p:nvPr/>
        </p:nvSpPr>
        <p:spPr>
          <a:xfrm rot="5400000">
            <a:off x="8943974" y="1564957"/>
            <a:ext cx="2138363" cy="2138363"/>
          </a:xfrm>
          <a:prstGeom prst="blockArc">
            <a:avLst>
              <a:gd name="adj1" fmla="val 10588713"/>
              <a:gd name="adj2" fmla="val 5516270"/>
              <a:gd name="adj3" fmla="val 9674"/>
            </a:avLst>
          </a:prstGeom>
          <a:solidFill>
            <a:srgbClr val="7B77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8" name="텍스트 개체 틀 27">
            <a:extLst>
              <a:ext uri="{FF2B5EF4-FFF2-40B4-BE49-F238E27FC236}">
                <a16:creationId xmlns:a16="http://schemas.microsoft.com/office/drawing/2014/main" id="{F9DA1850-BF14-48E0-B43C-1CC68243264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09663" y="1597341"/>
            <a:ext cx="960437" cy="742951"/>
          </a:xfrm>
        </p:spPr>
        <p:txBody>
          <a:bodyPr>
            <a:normAutofit/>
          </a:bodyPr>
          <a:lstStyle>
            <a:lvl1pPr marL="0" indent="0" algn="ctr">
              <a:buNone/>
              <a:defRPr sz="5400">
                <a:solidFill>
                  <a:srgbClr val="F6C14F"/>
                </a:solidFill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34" name="텍스트 개체 틀 27">
            <a:extLst>
              <a:ext uri="{FF2B5EF4-FFF2-40B4-BE49-F238E27FC236}">
                <a16:creationId xmlns:a16="http://schemas.microsoft.com/office/drawing/2014/main" id="{E667ED1C-7A4A-4B10-8828-67EADD26B61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6977" y="1570077"/>
            <a:ext cx="960437" cy="770215"/>
          </a:xfrm>
        </p:spPr>
        <p:txBody>
          <a:bodyPr>
            <a:normAutofit/>
          </a:bodyPr>
          <a:lstStyle>
            <a:lvl1pPr marL="0" indent="0" algn="ctr">
              <a:buNone/>
              <a:defRPr sz="5400">
                <a:solidFill>
                  <a:srgbClr val="F6C14F"/>
                </a:solidFill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35" name="텍스트 개체 틀 27">
            <a:extLst>
              <a:ext uri="{FF2B5EF4-FFF2-40B4-BE49-F238E27FC236}">
                <a16:creationId xmlns:a16="http://schemas.microsoft.com/office/drawing/2014/main" id="{95D848F5-B3B4-41F5-BF31-838B7052AB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881221" y="1570077"/>
            <a:ext cx="960437" cy="770215"/>
          </a:xfrm>
        </p:spPr>
        <p:txBody>
          <a:bodyPr>
            <a:normAutofit/>
          </a:bodyPr>
          <a:lstStyle>
            <a:lvl1pPr marL="0" indent="0" algn="ctr">
              <a:buNone/>
              <a:defRPr sz="5400">
                <a:solidFill>
                  <a:srgbClr val="F6C14F"/>
                </a:solidFill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4</a:t>
            </a:r>
            <a:endParaRPr lang="ko-KR" altLang="en-US" dirty="0"/>
          </a:p>
        </p:txBody>
      </p:sp>
      <p:sp>
        <p:nvSpPr>
          <p:cNvPr id="37" name="텍스트 개체 틀 36">
            <a:extLst>
              <a:ext uri="{FF2B5EF4-FFF2-40B4-BE49-F238E27FC236}">
                <a16:creationId xmlns:a16="http://schemas.microsoft.com/office/drawing/2014/main" id="{DDF55B14-6F56-48F9-9C27-DA5F8F7DFF2E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58410" y="2396012"/>
            <a:ext cx="1643604" cy="486083"/>
          </a:xfrm>
        </p:spPr>
        <p:txBody>
          <a:bodyPr/>
          <a:lstStyle>
            <a:lvl1pPr marL="0" indent="0" algn="ctr">
              <a:buNone/>
              <a:defRPr>
                <a:solidFill>
                  <a:srgbClr val="444444"/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8" name="텍스트 개체 틀 36">
            <a:extLst>
              <a:ext uri="{FF2B5EF4-FFF2-40B4-BE49-F238E27FC236}">
                <a16:creationId xmlns:a16="http://schemas.microsoft.com/office/drawing/2014/main" id="{1474B90B-0B47-417B-A378-7CA3AE59DC1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004039" y="2396012"/>
            <a:ext cx="1643604" cy="486083"/>
          </a:xfrm>
        </p:spPr>
        <p:txBody>
          <a:bodyPr/>
          <a:lstStyle>
            <a:lvl1pPr marL="0" indent="0" algn="ctr">
              <a:buNone/>
              <a:defRPr>
                <a:solidFill>
                  <a:srgbClr val="444444"/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39" name="텍스트 개체 틀 36">
            <a:extLst>
              <a:ext uri="{FF2B5EF4-FFF2-40B4-BE49-F238E27FC236}">
                <a16:creationId xmlns:a16="http://schemas.microsoft.com/office/drawing/2014/main" id="{6A914EE8-0950-4AEF-AD17-D764C1E6CB1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51036" y="2391096"/>
            <a:ext cx="1643604" cy="486083"/>
          </a:xfrm>
        </p:spPr>
        <p:txBody>
          <a:bodyPr/>
          <a:lstStyle>
            <a:lvl1pPr marL="0" indent="0" algn="ctr">
              <a:buNone/>
              <a:defRPr>
                <a:solidFill>
                  <a:srgbClr val="444444"/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0" name="텍스트 개체 틀 36">
            <a:extLst>
              <a:ext uri="{FF2B5EF4-FFF2-40B4-BE49-F238E27FC236}">
                <a16:creationId xmlns:a16="http://schemas.microsoft.com/office/drawing/2014/main" id="{93CD8AD6-7F0C-4D7A-B486-B3D2AA4310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191353" y="2391096"/>
            <a:ext cx="1643604" cy="486083"/>
          </a:xfrm>
        </p:spPr>
        <p:txBody>
          <a:bodyPr/>
          <a:lstStyle>
            <a:lvl1pPr marL="0" indent="0" algn="ctr">
              <a:buNone/>
              <a:defRPr>
                <a:solidFill>
                  <a:srgbClr val="444444"/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  <p:sp>
        <p:nvSpPr>
          <p:cNvPr id="44" name="텍스트 개체 틀 43">
            <a:extLst>
              <a:ext uri="{FF2B5EF4-FFF2-40B4-BE49-F238E27FC236}">
                <a16:creationId xmlns:a16="http://schemas.microsoft.com/office/drawing/2014/main" id="{98F489FC-87F9-4C8A-8DC2-513FC0B5960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58410" y="3794134"/>
            <a:ext cx="1643604" cy="193533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7B7778"/>
                </a:solidFill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First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Second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Third</a:t>
            </a:r>
          </a:p>
        </p:txBody>
      </p:sp>
      <p:sp>
        <p:nvSpPr>
          <p:cNvPr id="47" name="텍스트 개체 틀 43">
            <a:extLst>
              <a:ext uri="{FF2B5EF4-FFF2-40B4-BE49-F238E27FC236}">
                <a16:creationId xmlns:a16="http://schemas.microsoft.com/office/drawing/2014/main" id="{34246991-718F-4D34-A878-32249250B9D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004039" y="3794134"/>
            <a:ext cx="1643604" cy="193533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7B7778"/>
                </a:solidFill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First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Second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Third</a:t>
            </a:r>
          </a:p>
        </p:txBody>
      </p:sp>
      <p:sp>
        <p:nvSpPr>
          <p:cNvPr id="48" name="텍스트 개체 틀 43">
            <a:extLst>
              <a:ext uri="{FF2B5EF4-FFF2-40B4-BE49-F238E27FC236}">
                <a16:creationId xmlns:a16="http://schemas.microsoft.com/office/drawing/2014/main" id="{9DCABEF9-ED58-463B-8AE9-9DC016D2811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651036" y="3794134"/>
            <a:ext cx="1643604" cy="193533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7B7778"/>
                </a:solidFill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First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Second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Third</a:t>
            </a:r>
          </a:p>
        </p:txBody>
      </p:sp>
      <p:sp>
        <p:nvSpPr>
          <p:cNvPr id="49" name="텍스트 개체 틀 43">
            <a:extLst>
              <a:ext uri="{FF2B5EF4-FFF2-40B4-BE49-F238E27FC236}">
                <a16:creationId xmlns:a16="http://schemas.microsoft.com/office/drawing/2014/main" id="{61310D82-D58D-4A02-8744-6124B7AD20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91353" y="3794134"/>
            <a:ext cx="1643604" cy="1935334"/>
          </a:xfrm>
        </p:spPr>
        <p:txBody>
          <a:bodyPr>
            <a:noAutofit/>
          </a:bodyPr>
          <a:lstStyle>
            <a:lvl1pPr marL="0" indent="0" algn="ctr">
              <a:buNone/>
              <a:defRPr sz="2000">
                <a:solidFill>
                  <a:srgbClr val="7B7778"/>
                </a:solidFill>
                <a:latin typeface="-윤고딕310" panose="02030504000101010101" pitchFamily="18" charset="-127"/>
                <a:ea typeface="-윤고딕31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First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Second</a:t>
            </a:r>
          </a:p>
          <a:p>
            <a:pPr lvl="0"/>
            <a:r>
              <a:rPr lang="en-US" altLang="ko-KR" dirty="0"/>
              <a:t>-</a:t>
            </a:r>
          </a:p>
          <a:p>
            <a:pPr lvl="0"/>
            <a:r>
              <a:rPr lang="en-US" altLang="ko-KR" dirty="0"/>
              <a:t>Third</a:t>
            </a:r>
          </a:p>
        </p:txBody>
      </p:sp>
      <p:sp>
        <p:nvSpPr>
          <p:cNvPr id="52" name="세로 텍스트 개체 틀 51">
            <a:extLst>
              <a:ext uri="{FF2B5EF4-FFF2-40B4-BE49-F238E27FC236}">
                <a16:creationId xmlns:a16="http://schemas.microsoft.com/office/drawing/2014/main" id="{BE92215B-D63D-4C0B-9FF5-0B8E122ED3C5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0" y="404813"/>
            <a:ext cx="601663" cy="1447136"/>
          </a:xfrm>
        </p:spPr>
        <p:txBody>
          <a:bodyPr vert="eaVert"/>
          <a:lstStyle>
            <a:lvl1pPr marL="0" indent="0" algn="l">
              <a:buNone/>
              <a:defRPr>
                <a:solidFill>
                  <a:srgbClr val="424242"/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INDEX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1230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BD3D7F4-FAB9-411C-A664-EE422383CDEF}"/>
              </a:ext>
            </a:extLst>
          </p:cNvPr>
          <p:cNvSpPr/>
          <p:nvPr userDrawn="1"/>
        </p:nvSpPr>
        <p:spPr>
          <a:xfrm>
            <a:off x="0" y="6115050"/>
            <a:ext cx="12192000" cy="742950"/>
          </a:xfrm>
          <a:prstGeom prst="rect">
            <a:avLst/>
          </a:prstGeom>
          <a:solidFill>
            <a:srgbClr val="F6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텍스트 개체 틀 43">
            <a:extLst>
              <a:ext uri="{FF2B5EF4-FFF2-40B4-BE49-F238E27FC236}">
                <a16:creationId xmlns:a16="http://schemas.microsoft.com/office/drawing/2014/main" id="{62D79A91-1CD9-43A2-8452-2CC2C699122A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514390" y="6332936"/>
            <a:ext cx="2239278" cy="307178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rgbClr val="F7F8FA"/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First</a:t>
            </a:r>
          </a:p>
        </p:txBody>
      </p:sp>
      <p:sp>
        <p:nvSpPr>
          <p:cNvPr id="26" name="세로 텍스트 개체 틀 51">
            <a:extLst>
              <a:ext uri="{FF2B5EF4-FFF2-40B4-BE49-F238E27FC236}">
                <a16:creationId xmlns:a16="http://schemas.microsoft.com/office/drawing/2014/main" id="{3B032914-B896-4A16-AC66-1B8E31DBE07E}"/>
              </a:ext>
            </a:extLst>
          </p:cNvPr>
          <p:cNvSpPr>
            <a:spLocks noGrp="1"/>
          </p:cNvSpPr>
          <p:nvPr>
            <p:ph type="body" orient="vert" sz="quarter" idx="22" hasCustomPrompt="1"/>
          </p:nvPr>
        </p:nvSpPr>
        <p:spPr>
          <a:xfrm>
            <a:off x="0" y="404813"/>
            <a:ext cx="601663" cy="1447136"/>
          </a:xfrm>
        </p:spPr>
        <p:txBody>
          <a:bodyPr vert="eaVert"/>
          <a:lstStyle>
            <a:lvl1pPr marL="0" indent="0" algn="l">
              <a:buNone/>
              <a:defRPr>
                <a:solidFill>
                  <a:srgbClr val="424242"/>
                </a:solidFill>
                <a:latin typeface="-윤고딕340" panose="02030504000101010101" pitchFamily="18" charset="-127"/>
                <a:ea typeface="-윤고딕34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42853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solidFill>
          <a:srgbClr val="F8F8F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0A96086-2BB4-4423-82D9-BA6D01DC2CB7}"/>
              </a:ext>
            </a:extLst>
          </p:cNvPr>
          <p:cNvSpPr/>
          <p:nvPr userDrawn="1"/>
        </p:nvSpPr>
        <p:spPr>
          <a:xfrm>
            <a:off x="0" y="0"/>
            <a:ext cx="12192000" cy="4225771"/>
          </a:xfrm>
          <a:prstGeom prst="rect">
            <a:avLst/>
          </a:prstGeom>
          <a:solidFill>
            <a:srgbClr val="F6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495CFA7-F0F4-43A7-8A80-7B8DA1A0FC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7113" y="496033"/>
            <a:ext cx="3564549" cy="605936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FFFFFE"/>
                </a:solidFill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히스토리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4D6013D-8B2B-43FC-989E-C59175BD93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7113" y="1101969"/>
            <a:ext cx="3564549" cy="34607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F7F8FA"/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Second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97351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rgbClr val="F6C14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50A96086-2BB4-4423-82D9-BA6D01DC2CB7}"/>
              </a:ext>
            </a:extLst>
          </p:cNvPr>
          <p:cNvSpPr/>
          <p:nvPr userDrawn="1"/>
        </p:nvSpPr>
        <p:spPr>
          <a:xfrm>
            <a:off x="0" y="0"/>
            <a:ext cx="12192000" cy="4225771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텍스트 개체 틀 2">
            <a:extLst>
              <a:ext uri="{FF2B5EF4-FFF2-40B4-BE49-F238E27FC236}">
                <a16:creationId xmlns:a16="http://schemas.microsoft.com/office/drawing/2014/main" id="{3495CFA7-F0F4-43A7-8A80-7B8DA1A0FC7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37113" y="496033"/>
            <a:ext cx="3564549" cy="605936"/>
          </a:xfrm>
        </p:spPr>
        <p:txBody>
          <a:bodyPr>
            <a:noAutofit/>
          </a:bodyPr>
          <a:lstStyle>
            <a:lvl1pPr marL="0" indent="0">
              <a:buNone/>
              <a:defRPr sz="3600">
                <a:solidFill>
                  <a:srgbClr val="424242"/>
                </a:solidFill>
                <a:latin typeface="-윤고딕350" panose="02030504000101010101" pitchFamily="18" charset="-127"/>
                <a:ea typeface="-윤고딕350" panose="02030504000101010101" pitchFamily="18" charset="-127"/>
              </a:defRPr>
            </a:lvl1pPr>
          </a:lstStyle>
          <a:p>
            <a:pPr lvl="0"/>
            <a:r>
              <a:rPr lang="ko-KR" altLang="en-US" dirty="0"/>
              <a:t>히스토리</a:t>
            </a:r>
          </a:p>
        </p:txBody>
      </p:sp>
      <p:sp>
        <p:nvSpPr>
          <p:cNvPr id="10" name="텍스트 개체 틀 7">
            <a:extLst>
              <a:ext uri="{FF2B5EF4-FFF2-40B4-BE49-F238E27FC236}">
                <a16:creationId xmlns:a16="http://schemas.microsoft.com/office/drawing/2014/main" id="{A4D6013D-8B2B-43FC-989E-C59175BD934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37113" y="1101969"/>
            <a:ext cx="3564549" cy="346075"/>
          </a:xfrm>
        </p:spPr>
        <p:txBody>
          <a:bodyPr>
            <a:no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  <a:latin typeface="-윤고딕320" panose="02030504000101010101" pitchFamily="18" charset="-127"/>
                <a:ea typeface="-윤고딕320" panose="02030504000101010101" pitchFamily="18" charset="-127"/>
              </a:defRPr>
            </a:lvl1pPr>
          </a:lstStyle>
          <a:p>
            <a:pPr lvl="0"/>
            <a:r>
              <a:rPr lang="en-US" altLang="ko-KR" dirty="0"/>
              <a:t>Second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5105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41807482"/>
      </p:ext>
    </p:extLst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theme" Target="../theme/theme1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E7550BF-7D25-4470-A22E-091194F65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1722AA7-28B1-4164-84B5-01241959F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5B927C-5CE6-42EF-AE94-021A6B66164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F27BDA-256A-468F-BF1C-F08B2F998D38}" type="datetimeFigureOut">
              <a:rPr lang="ko-KR" altLang="en-US" smtClean="0"/>
              <a:t>2018-12-01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FFC287-CB40-41FF-BEFF-795174733EA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F339CD3-2CC5-401D-95C9-CCC50B4340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F23616-8401-42A3-8038-897105CC8D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165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  <p:sldLayoutId id="2147483652" r:id="rId3"/>
    <p:sldLayoutId id="2147483649" r:id="rId4"/>
    <p:sldLayoutId id="2147483653" r:id="rId5"/>
    <p:sldLayoutId id="2147483654" r:id="rId6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4.png"  /><Relationship Id="rId3" Type="http://schemas.openxmlformats.org/officeDocument/2006/relationships/image" Target="../media/image15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6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.png"  /><Relationship Id="rId3" Type="http://schemas.openxmlformats.org/officeDocument/2006/relationships/image" Target="../media/image2.jpeg"  /><Relationship Id="rId4" Type="http://schemas.openxmlformats.org/officeDocument/2006/relationships/image" Target="../media/image3.jpeg"  /><Relationship Id="rId5" Type="http://schemas.openxmlformats.org/officeDocument/2006/relationships/image" Target="../media/image4.jpe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.png"  /><Relationship Id="rId3" Type="http://schemas.openxmlformats.org/officeDocument/2006/relationships/image" Target="../media/image6.jpe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7.jpeg"  /><Relationship Id="rId3" Type="http://schemas.openxmlformats.org/officeDocument/2006/relationships/image" Target="../media/image8.jpe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jpeg"  /><Relationship Id="rId3" Type="http://schemas.openxmlformats.org/officeDocument/2006/relationships/image" Target="../media/image10.jpe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1.jpeg"  /><Relationship Id="rId3" Type="http://schemas.openxmlformats.org/officeDocument/2006/relationships/image" Target="../media/image12.jpe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13.jpe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quarter" idx="11"/>
          </p:nvPr>
        </p:nvSpPr>
        <p:spPr>
          <a:xfrm>
            <a:off x="6342343" y="4468232"/>
            <a:ext cx="4551285" cy="2075078"/>
          </a:xfrm>
        </p:spPr>
        <p:txBody>
          <a:bodyPr/>
          <a:lstStyle/>
          <a:p>
            <a:pPr algn="r">
              <a:defRPr/>
            </a:pPr>
            <a:r>
              <a:rPr lang="en-US" altLang="ko-KR" sz="2000">
                <a:latin typeface="배달의민족 도현"/>
                <a:ea typeface="배달의민족 도현"/>
              </a:rPr>
              <a:t>20143311 </a:t>
            </a:r>
            <a:r>
              <a:rPr lang="ko-KR" altLang="en-US" sz="2000">
                <a:latin typeface="배달의민족 도현"/>
                <a:ea typeface="배달의민족 도현"/>
              </a:rPr>
              <a:t>김희수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algn="r">
              <a:defRPr/>
            </a:pPr>
            <a:r>
              <a:rPr lang="en-US" altLang="ko-KR" sz="2000">
                <a:latin typeface="배달의민족 도현"/>
                <a:ea typeface="배달의민족 도현"/>
              </a:rPr>
              <a:t>20143424</a:t>
            </a:r>
            <a:r>
              <a:rPr lang="ko-KR" altLang="en-US" sz="2000">
                <a:latin typeface="배달의민족 도현"/>
                <a:ea typeface="배달의민족 도현"/>
              </a:rPr>
              <a:t> 임준모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algn="r">
              <a:defRPr/>
            </a:pPr>
            <a:r>
              <a:rPr lang="en-US" altLang="ko-KR" sz="2000">
                <a:latin typeface="배달의민족 도현"/>
                <a:ea typeface="배달의민족 도현"/>
              </a:rPr>
              <a:t>20153424 </a:t>
            </a:r>
            <a:r>
              <a:rPr lang="ko-KR" altLang="en-US" sz="2000">
                <a:latin typeface="배달의민족 도현"/>
                <a:ea typeface="배달의민족 도현"/>
              </a:rPr>
              <a:t>유재형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algn="r">
              <a:defRPr/>
            </a:pPr>
            <a:r>
              <a:rPr lang="en-US" altLang="ko-KR" sz="2000">
                <a:latin typeface="배달의민족 도현"/>
                <a:ea typeface="배달의민족 도현"/>
              </a:rPr>
              <a:t>20162228 </a:t>
            </a:r>
            <a:r>
              <a:rPr lang="ko-KR" altLang="en-US" sz="2000">
                <a:latin typeface="배달의민족 도현"/>
                <a:ea typeface="배달의민족 도현"/>
              </a:rPr>
              <a:t>정다겸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algn="r">
              <a:defRPr/>
            </a:pPr>
            <a:r>
              <a:rPr lang="en-US" altLang="ko-KR" sz="2000">
                <a:latin typeface="배달의민족 도현"/>
                <a:ea typeface="배달의민족 도현"/>
              </a:rPr>
              <a:t>20173512 </a:t>
            </a:r>
            <a:r>
              <a:rPr lang="ko-KR" altLang="en-US" sz="2000">
                <a:latin typeface="배달의민족 도현"/>
                <a:ea typeface="배달의민족 도현"/>
              </a:rPr>
              <a:t>김민영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algn="r"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>
          <a:xfrm>
            <a:off x="2272019" y="1560242"/>
            <a:ext cx="7086600" cy="1420463"/>
          </a:xfrm>
        </p:spPr>
        <p:txBody>
          <a:bodyPr>
            <a:noAutofit/>
          </a:bodyPr>
          <a:lstStyle/>
          <a:p>
            <a:pPr algn="ctr">
              <a:defRPr/>
            </a:pPr>
            <a:r>
              <a:rPr lang="ko-KR" altLang="en-US" sz="4000" b="1">
                <a:solidFill>
                  <a:schemeClr val="tx1"/>
                </a:solidFill>
                <a:latin typeface="배달의민족 도현"/>
                <a:ea typeface="배달의민족 도현"/>
              </a:rPr>
              <a:t>춘천의 관광명소 활성화를 위한</a:t>
            </a:r>
            <a:endParaRPr lang="ko-KR" altLang="en-US" sz="4000" b="1">
              <a:solidFill>
                <a:schemeClr val="tx1"/>
              </a:solidFill>
            </a:endParaRPr>
          </a:p>
          <a:p>
            <a:pPr algn="ctr">
              <a:defRPr/>
            </a:pPr>
            <a:r>
              <a:rPr lang="ko-KR" altLang="en-US" sz="4000" b="1">
                <a:solidFill>
                  <a:schemeClr val="tx1"/>
                </a:solidFill>
                <a:latin typeface="배달의민족 도현"/>
                <a:ea typeface="배달의민족 도현"/>
              </a:rPr>
              <a:t>버스노선개선방안</a:t>
            </a:r>
            <a:endParaRPr lang="ko-KR" altLang="en-US" sz="4000" b="1">
              <a:solidFill>
                <a:schemeClr val="tx1"/>
              </a:solidFill>
            </a:endParaRPr>
          </a:p>
          <a:p>
            <a:pPr algn="ctr">
              <a:defRPr/>
            </a:pPr>
            <a:endParaRPr lang="ko-KR" altLang="en-US" sz="40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1"/>
          <p:cNvSpPr txBox="1"/>
          <p:nvPr/>
        </p:nvSpPr>
        <p:spPr>
          <a:xfrm>
            <a:off x="278389" y="409808"/>
            <a:ext cx="2464811" cy="7429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3. </a:t>
            </a:r>
            <a:r>
              <a:rPr lang="ko-KR" altLang="en-US" sz="3200">
                <a:latin typeface="배달의민족 도현"/>
                <a:ea typeface="배달의민족 도현"/>
              </a:rPr>
              <a:t>분석 결과</a:t>
            </a:r>
            <a:endParaRPr lang="ko-KR" altLang="en-US" sz="3200">
              <a:latin typeface="배달의민족 도현"/>
              <a:ea typeface="배달의민족 도현"/>
            </a:endParaRPr>
          </a:p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 </a:t>
            </a:r>
            <a:endParaRPr lang="ko-KR" altLang="en-US" sz="3200">
              <a:latin typeface="배달의민족 도현"/>
              <a:ea typeface="배달의민족 도현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10519" y="941092"/>
            <a:ext cx="3667449" cy="359004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895215" y="901600"/>
            <a:ext cx="3863261" cy="374540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00132" y="4884515"/>
            <a:ext cx="8032830" cy="1181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eriod"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춘천역을 기점으로 위쪽 관광지와 아래쪽 관광지로 나눈다</a:t>
            </a:r>
            <a:endParaRPr lang="ko-KR" altLang="en-US">
              <a:latin typeface="배달의민족 도현"/>
              <a:ea typeface="배달의민족 도현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구글맵에 관광지 주소명을 찍는다</a:t>
            </a:r>
            <a:r>
              <a:rPr lang="en-US" altLang="ko-KR">
                <a:latin typeface="배달의민족 도현"/>
                <a:ea typeface="배달의민족 도현"/>
              </a:rPr>
              <a:t>.</a:t>
            </a:r>
            <a:endParaRPr lang="en-US" altLang="ko-KR">
              <a:latin typeface="배달의민족 도현"/>
              <a:ea typeface="배달의민족 도현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레이어에 목적지에 정류장을 추가한다</a:t>
            </a:r>
            <a:r>
              <a:rPr lang="en-US" altLang="ko-KR">
                <a:latin typeface="배달의민족 도현"/>
                <a:ea typeface="배달의민족 도현"/>
              </a:rPr>
              <a:t>.</a:t>
            </a:r>
            <a:endParaRPr lang="en-US" altLang="ko-KR">
              <a:latin typeface="배달의민족 도현"/>
              <a:ea typeface="배달의민족 도현"/>
            </a:endParaRPr>
          </a:p>
          <a:p>
            <a:pPr marL="342900" indent="-342900">
              <a:buAutoNum type="arabicPeriod"/>
              <a:defRPr/>
            </a:pPr>
            <a:r>
              <a:rPr lang="ko-KR" altLang="en-US">
                <a:latin typeface="배달의민족 도현"/>
                <a:ea typeface="배달의민족 도현"/>
              </a:rPr>
              <a:t> 두 노선을 합친다</a:t>
            </a:r>
            <a:r>
              <a:rPr lang="en-US" altLang="ko-KR">
                <a:latin typeface="배달의민족 도현"/>
                <a:ea typeface="배달의민족 도현"/>
              </a:rPr>
              <a:t>.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1"/>
          <p:cNvSpPr txBox="1"/>
          <p:nvPr/>
        </p:nvSpPr>
        <p:spPr>
          <a:xfrm>
            <a:off x="278389" y="409808"/>
            <a:ext cx="8429886" cy="7429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4.</a:t>
            </a:r>
            <a:r>
              <a:rPr lang="ko-KR" altLang="en-US" sz="3200">
                <a:latin typeface="배달의민족 도현"/>
                <a:ea typeface="배달의민족 도현"/>
              </a:rPr>
              <a:t> 결론</a:t>
            </a:r>
            <a:r>
              <a:rPr lang="en-US" altLang="ko-KR" sz="3200">
                <a:latin typeface="배달의민족 도현"/>
                <a:ea typeface="배달의민족 도현"/>
              </a:rPr>
              <a:t> </a:t>
            </a:r>
            <a:endParaRPr lang="en-US" altLang="ko-KR" sz="3200">
              <a:latin typeface="배달의민족 도현"/>
              <a:ea typeface="배달의민족 도현"/>
            </a:endParaRPr>
          </a:p>
        </p:txBody>
      </p:sp>
      <p:pic>
        <p:nvPicPr>
          <p:cNvPr id="20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096000" y="908685"/>
            <a:ext cx="5040630" cy="5040630"/>
          </a:xfrm>
          <a:prstGeom prst="roundRect">
            <a:avLst>
              <a:gd name="adj" fmla="val 3923"/>
            </a:avLst>
          </a:prstGeom>
        </p:spPr>
      </p:pic>
      <p:sp>
        <p:nvSpPr>
          <p:cNvPr id="25" name=""/>
          <p:cNvSpPr txBox="1"/>
          <p:nvPr/>
        </p:nvSpPr>
        <p:spPr>
          <a:xfrm>
            <a:off x="732233" y="2883574"/>
            <a:ext cx="4869657" cy="1457921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>
              <a:buNone/>
              <a:defRPr/>
            </a:pPr>
            <a:r>
              <a:rPr lang="ko-KR" altLang="en-US" sz="3000">
                <a:latin typeface="배달의민족 도현"/>
                <a:ea typeface="배달의민족 도현"/>
              </a:rPr>
              <a:t>관광지 위주의 새로운노선</a:t>
            </a:r>
            <a:r>
              <a:rPr lang="en-US" altLang="ko-KR" sz="3000">
                <a:latin typeface="배달의민족 도현"/>
                <a:ea typeface="배달의민족 도현"/>
              </a:rPr>
              <a:t> </a:t>
            </a:r>
            <a:endParaRPr lang="en-US" altLang="ko-KR" sz="3000">
              <a:latin typeface="배달의민족 도현"/>
              <a:ea typeface="배달의민족 도현"/>
            </a:endParaRPr>
          </a:p>
          <a:p>
            <a:pPr marL="0" indent="0">
              <a:buNone/>
              <a:defRPr/>
            </a:pPr>
            <a:r>
              <a:rPr lang="ko-KR" altLang="en-US" sz="3000">
                <a:latin typeface="배달의민족 도현"/>
                <a:ea typeface="배달의민족 도현"/>
              </a:rPr>
              <a:t>    </a:t>
            </a:r>
            <a:r>
              <a:rPr lang="en-US" altLang="ko-KR" sz="3000">
                <a:solidFill>
                  <a:srgbClr val="a52714"/>
                </a:solidFill>
                <a:latin typeface="배달의민족 도현"/>
                <a:ea typeface="배달의민족 도현"/>
              </a:rPr>
              <a:t>1.</a:t>
            </a:r>
            <a:r>
              <a:rPr lang="ko-KR" altLang="en-US" sz="3000">
                <a:solidFill>
                  <a:srgbClr val="a52714"/>
                </a:solidFill>
                <a:latin typeface="배달의민족 도현"/>
                <a:ea typeface="배달의민족 도현"/>
              </a:rPr>
              <a:t> 강북노선</a:t>
            </a:r>
            <a:endParaRPr lang="ko-KR" altLang="en-US" sz="3000">
              <a:latin typeface="배달의민족 도현"/>
              <a:ea typeface="배달의민족 도현"/>
            </a:endParaRPr>
          </a:p>
          <a:p>
            <a:pPr marL="0" indent="0">
              <a:buNone/>
              <a:defRPr/>
            </a:pPr>
            <a:r>
              <a:rPr lang="ko-KR" altLang="en-US" sz="3000">
                <a:latin typeface="배달의민족 도현"/>
                <a:ea typeface="배달의민족 도현"/>
              </a:rPr>
              <a:t>    </a:t>
            </a:r>
            <a:r>
              <a:rPr lang="en-US" altLang="ko-KR" sz="3000">
                <a:solidFill>
                  <a:srgbClr val="01579b"/>
                </a:solidFill>
                <a:latin typeface="배달의민족 도현"/>
                <a:ea typeface="배달의민족 도현"/>
              </a:rPr>
              <a:t>2.</a:t>
            </a:r>
            <a:r>
              <a:rPr lang="ko-KR" altLang="en-US" sz="3000">
                <a:solidFill>
                  <a:srgbClr val="01579b"/>
                </a:solidFill>
                <a:latin typeface="배달의민족 도현"/>
                <a:ea typeface="배달의민족 도현"/>
              </a:rPr>
              <a:t> 남춘천노선</a:t>
            </a:r>
            <a:endParaRPr lang="ko-KR" altLang="en-US" sz="3000">
              <a:solidFill>
                <a:srgbClr val="01579b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1"/>
          <p:cNvSpPr txBox="1"/>
          <p:nvPr/>
        </p:nvSpPr>
        <p:spPr>
          <a:xfrm>
            <a:off x="278389" y="409808"/>
            <a:ext cx="8429886" cy="7429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4.</a:t>
            </a:r>
            <a:r>
              <a:rPr lang="ko-KR" altLang="en-US" sz="3200">
                <a:latin typeface="배달의민족 도현"/>
                <a:ea typeface="배달의민족 도현"/>
              </a:rPr>
              <a:t> 한계점</a:t>
            </a:r>
            <a:endParaRPr lang="ko-KR" altLang="en-US" sz="3200">
              <a:latin typeface="배달의민족 도현"/>
              <a:ea typeface="배달의민족 도현"/>
            </a:endParaRPr>
          </a:p>
        </p:txBody>
      </p:sp>
      <p:sp>
        <p:nvSpPr>
          <p:cNvPr id="26" name=""/>
          <p:cNvSpPr/>
          <p:nvPr/>
        </p:nvSpPr>
        <p:spPr>
          <a:xfrm>
            <a:off x="540067" y="1808797"/>
            <a:ext cx="3240405" cy="3240405"/>
          </a:xfrm>
          <a:prstGeom prst="ellipse">
            <a:avLst/>
          </a:prstGeom>
          <a:solidFill>
            <a:srgbClr val="f6c24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"/>
          <p:cNvSpPr/>
          <p:nvPr/>
        </p:nvSpPr>
        <p:spPr>
          <a:xfrm>
            <a:off x="8461058" y="1808797"/>
            <a:ext cx="3240405" cy="3240405"/>
          </a:xfrm>
          <a:prstGeom prst="ellipse">
            <a:avLst/>
          </a:prstGeom>
          <a:solidFill>
            <a:srgbClr val="f6c24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8" name=""/>
          <p:cNvSpPr txBox="1"/>
          <p:nvPr/>
        </p:nvSpPr>
        <p:spPr>
          <a:xfrm>
            <a:off x="591738" y="2697606"/>
            <a:ext cx="3119438" cy="146291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buFont typeface="Arial"/>
              <a:buNone/>
              <a:defRPr/>
            </a:pPr>
            <a:r>
              <a:rPr lang="ko-KR" altLang="en-US" sz="4500">
                <a:latin typeface="나눔고딕 ExtraBold"/>
                <a:ea typeface="나눔고딕 ExtraBold"/>
              </a:rPr>
              <a:t>버스 </a:t>
            </a:r>
            <a:endParaRPr lang="ko-KR" altLang="en-US" sz="4500"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ko-KR" altLang="en-US" sz="4500">
                <a:latin typeface="나눔고딕 ExtraBold"/>
                <a:ea typeface="나눔고딕 ExtraBold"/>
              </a:rPr>
              <a:t>배차간격</a:t>
            </a:r>
            <a:endParaRPr lang="ko-KR" altLang="en-US" sz="4500">
              <a:latin typeface="나눔고딕 ExtraBold"/>
              <a:ea typeface="나눔고딕 ExtraBold"/>
            </a:endParaRPr>
          </a:p>
        </p:txBody>
      </p:sp>
      <p:sp>
        <p:nvSpPr>
          <p:cNvPr id="29" name=""/>
          <p:cNvSpPr txBox="1"/>
          <p:nvPr/>
        </p:nvSpPr>
        <p:spPr>
          <a:xfrm>
            <a:off x="8630838" y="2355383"/>
            <a:ext cx="2952750" cy="2148037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buFont typeface="Arial"/>
              <a:buNone/>
              <a:defRPr/>
            </a:pPr>
            <a:r>
              <a:rPr lang="ko-KR" altLang="en-US" sz="4500">
                <a:latin typeface="나눔고딕 ExtraBold"/>
                <a:ea typeface="나눔고딕 ExtraBold"/>
              </a:rPr>
              <a:t>계절별 </a:t>
            </a:r>
            <a:endParaRPr lang="ko-KR" altLang="en-US" sz="4500">
              <a:latin typeface="나눔고딕 ExtraBold"/>
              <a:ea typeface="나눔고딕 ExtraBold"/>
            </a:endParaRPr>
          </a:p>
          <a:p>
            <a:pPr algn="ctr">
              <a:defRPr/>
            </a:pPr>
            <a:r>
              <a:rPr lang="ko-KR" altLang="en-US" sz="4500">
                <a:latin typeface="나눔고딕 ExtraBold"/>
                <a:ea typeface="나눔고딕 ExtraBold"/>
              </a:rPr>
              <a:t>관광객 수 상이</a:t>
            </a:r>
            <a:endParaRPr lang="ko-KR" altLang="en-US" sz="4500">
              <a:latin typeface="나눔고딕 ExtraBold"/>
              <a:ea typeface="나눔고딕 ExtraBold"/>
            </a:endParaRPr>
          </a:p>
        </p:txBody>
      </p:sp>
      <p:sp>
        <p:nvSpPr>
          <p:cNvPr id="30" name=""/>
          <p:cNvSpPr/>
          <p:nvPr/>
        </p:nvSpPr>
        <p:spPr>
          <a:xfrm>
            <a:off x="4475797" y="1808797"/>
            <a:ext cx="3240405" cy="3240405"/>
          </a:xfrm>
          <a:prstGeom prst="ellipse">
            <a:avLst/>
          </a:prstGeom>
          <a:solidFill>
            <a:srgbClr val="f6c24a"/>
          </a:solidFill>
          <a:ln>
            <a:solidFill>
              <a:schemeClr val="lt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1" name=""/>
          <p:cNvSpPr txBox="1"/>
          <p:nvPr/>
        </p:nvSpPr>
        <p:spPr>
          <a:xfrm>
            <a:off x="4423172" y="2699027"/>
            <a:ext cx="3345656" cy="1461493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buFont typeface="Arial"/>
              <a:buNone/>
              <a:defRPr/>
            </a:pPr>
            <a:r>
              <a:rPr lang="ko-KR" altLang="en-US" sz="4500">
                <a:latin typeface="나눔고딕 ExtraBold"/>
                <a:ea typeface="나눔고딕 ExtraBold"/>
              </a:rPr>
              <a:t>현장조사</a:t>
            </a:r>
            <a:endParaRPr lang="ko-KR" altLang="en-US" sz="4500">
              <a:latin typeface="나눔고딕 ExtraBold"/>
              <a:ea typeface="나눔고딕 ExtraBold"/>
            </a:endParaRPr>
          </a:p>
          <a:p>
            <a:pPr marL="0" indent="0" algn="ctr">
              <a:buFont typeface="Arial"/>
              <a:buNone/>
              <a:defRPr/>
            </a:pPr>
            <a:r>
              <a:rPr lang="ko-KR" altLang="en-US" sz="4500">
                <a:latin typeface="나눔고딕 ExtraBold"/>
                <a:ea typeface="나눔고딕 ExtraBold"/>
              </a:rPr>
              <a:t>필요성</a:t>
            </a:r>
            <a:endParaRPr lang="ko-KR" altLang="en-US" sz="4500">
              <a:latin typeface="나눔고딕 ExtraBold"/>
              <a:ea typeface="나눔고딕 Extra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1"/>
          <p:cNvSpPr txBox="1"/>
          <p:nvPr/>
        </p:nvSpPr>
        <p:spPr>
          <a:xfrm>
            <a:off x="278388" y="409808"/>
            <a:ext cx="3068060" cy="7429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5.</a:t>
            </a:r>
            <a:r>
              <a:rPr lang="ko-KR" altLang="en-US" sz="3200">
                <a:latin typeface="배달의민족 도현"/>
                <a:ea typeface="배달의민족 도현"/>
              </a:rPr>
              <a:t> 출처</a:t>
            </a:r>
            <a:endParaRPr lang="ko-KR" altLang="en-US" sz="3200">
              <a:latin typeface="배달의민족 도현"/>
              <a:ea typeface="배달의민족 도현"/>
            </a:endParaRPr>
          </a:p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 </a:t>
            </a:r>
            <a:endParaRPr lang="ko-KR" altLang="en-US" sz="3200">
              <a:latin typeface="배달의민족 도현"/>
              <a:ea typeface="배달의민족 도현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587374" y="1105958"/>
            <a:ext cx="10922001" cy="31021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720" indent="-342720">
              <a:buFont typeface="Arial"/>
              <a:buChar char="•"/>
              <a:defRPr/>
            </a:pPr>
            <a:r>
              <a:rPr lang="en-US" altLang="en-US" sz="2400">
                <a:latin typeface="나눔고딕"/>
                <a:ea typeface="나눔고딕"/>
              </a:rPr>
              <a:t>강원도민일보&lt;춘천지역 대학생 위한 교통정책 시급&gt;</a:t>
            </a:r>
            <a:endParaRPr lang="en-US" altLang="en-US" sz="2400">
              <a:latin typeface="나눔고딕"/>
              <a:ea typeface="나눔고딕"/>
            </a:endParaRPr>
          </a:p>
          <a:p>
            <a:pPr>
              <a:defRPr/>
            </a:pPr>
            <a:r>
              <a:rPr lang="en-US" altLang="en-US" sz="1500">
                <a:latin typeface="나눔고딕"/>
                <a:ea typeface="나눔고딕"/>
              </a:rPr>
              <a:t>http://www.kado.net/?mod=news&amp;act=articleView&amp;idxno=940195</a:t>
            </a:r>
            <a:endParaRPr lang="en-US" altLang="en-US" sz="1500">
              <a:latin typeface="나눔고딕"/>
              <a:ea typeface="나눔고딕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en-US" altLang="en-US" sz="2400">
                <a:latin typeface="나눔고딕"/>
                <a:ea typeface="나눔고딕"/>
              </a:rPr>
              <a:t>뉴시스&lt;춘천 버스파업</a:t>
            </a:r>
            <a:r>
              <a:rPr lang="en-US" altLang="en-US" sz="2400">
                <a:latin typeface="나눔고딕"/>
              </a:rPr>
              <a:t>⋅</a:t>
            </a:r>
            <a:r>
              <a:rPr lang="en-US" altLang="en-US" sz="2400">
                <a:latin typeface="나눔고딕"/>
                <a:ea typeface="나눔고딕"/>
              </a:rPr>
              <a:t>불친절</a:t>
            </a:r>
            <a:r>
              <a:rPr lang="en-US" altLang="en-US" sz="2400">
                <a:latin typeface="나눔고딕"/>
              </a:rPr>
              <a:t>⋅</a:t>
            </a:r>
            <a:r>
              <a:rPr lang="en-US" altLang="en-US" sz="2400">
                <a:latin typeface="나눔고딕"/>
                <a:ea typeface="나눔고딕"/>
              </a:rPr>
              <a:t>요금인상 3중고에 시민들 ‘불편’&gt;</a:t>
            </a:r>
            <a:endParaRPr lang="en-US" altLang="en-US" sz="2400">
              <a:latin typeface="나눔고딕"/>
              <a:ea typeface="나눔고딕"/>
            </a:endParaRPr>
          </a:p>
          <a:p>
            <a:pPr>
              <a:defRPr/>
            </a:pPr>
            <a:r>
              <a:rPr lang="en-US" altLang="en-US" sz="1500">
                <a:latin typeface="나눔고딕"/>
                <a:ea typeface="나눔고딕"/>
              </a:rPr>
              <a:t>http://www.newsis.com/view/?id=NISX20181001_0000431088&amp;cID=10805&amp;pID=10800</a:t>
            </a:r>
            <a:endParaRPr lang="en-US" altLang="en-US" sz="1500">
              <a:latin typeface="나눔고딕"/>
              <a:ea typeface="나눔고딕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en-US" altLang="en-US" sz="2400">
                <a:latin typeface="나눔고딕"/>
                <a:ea typeface="나눔고딕"/>
              </a:rPr>
              <a:t>관광지식정보시스템</a:t>
            </a:r>
            <a:r>
              <a:rPr lang="en-US" altLang="ko-KR" sz="2400">
                <a:latin typeface="나눔고딕"/>
                <a:ea typeface="나눔고딕"/>
              </a:rPr>
              <a:t>,</a:t>
            </a:r>
            <a:r>
              <a:rPr lang="en-US" altLang="en-US" sz="2400">
                <a:latin typeface="나눔고딕"/>
                <a:ea typeface="나눔고딕"/>
              </a:rPr>
              <a:t> ‘주요관광지점 입장객(2014.7-2018.9)’</a:t>
            </a:r>
            <a:endParaRPr lang="en-US" altLang="en-US" sz="2400">
              <a:latin typeface="나눔고딕"/>
              <a:ea typeface="나눔고딕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en-US" altLang="en-US" sz="2400">
                <a:latin typeface="나눔고딕"/>
                <a:ea typeface="나눔고딕"/>
              </a:rPr>
              <a:t>공공데이터포털</a:t>
            </a:r>
            <a:r>
              <a:rPr lang="en-US" altLang="ko-KR" sz="2400">
                <a:latin typeface="나눔고딕"/>
                <a:ea typeface="나눔고딕"/>
              </a:rPr>
              <a:t>,</a:t>
            </a:r>
            <a:r>
              <a:rPr lang="en-US" altLang="en-US" sz="2400">
                <a:latin typeface="나눔고딕"/>
                <a:ea typeface="나눔고딕"/>
              </a:rPr>
              <a:t> ‘춘천 관광명소’</a:t>
            </a:r>
            <a:endParaRPr lang="en-US" altLang="en-US" sz="2400">
              <a:latin typeface="나눔고딕"/>
              <a:ea typeface="나눔고딕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en-US" altLang="en-US" sz="2400">
                <a:latin typeface="나눔고딕"/>
                <a:ea typeface="나눔고딕"/>
              </a:rPr>
              <a:t>공공데이터포털</a:t>
            </a:r>
            <a:r>
              <a:rPr lang="en-US" altLang="ko-KR" sz="2400">
                <a:latin typeface="나눔고딕"/>
                <a:ea typeface="나눔고딕"/>
              </a:rPr>
              <a:t>,</a:t>
            </a:r>
            <a:r>
              <a:rPr lang="en-US" altLang="en-US" sz="2400">
                <a:latin typeface="나눔고딕"/>
                <a:ea typeface="나눔고딕"/>
              </a:rPr>
              <a:t> ‘춘천 먹거리안내’</a:t>
            </a:r>
            <a:endParaRPr lang="en-US" altLang="en-US" sz="2400">
              <a:latin typeface="나눔고딕"/>
              <a:ea typeface="나눔고딕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en-US" altLang="en-US" sz="2400">
                <a:latin typeface="나눔고딕"/>
                <a:ea typeface="나눔고딕"/>
              </a:rPr>
              <a:t>공공데이터포털</a:t>
            </a:r>
            <a:r>
              <a:rPr lang="en-US" altLang="ko-KR" sz="2400">
                <a:latin typeface="나눔고딕"/>
                <a:ea typeface="나눔고딕"/>
              </a:rPr>
              <a:t>,</a:t>
            </a:r>
            <a:r>
              <a:rPr lang="ko-KR" altLang="en-US" sz="2400">
                <a:latin typeface="나눔고딕"/>
                <a:ea typeface="나눔고딕"/>
              </a:rPr>
              <a:t> </a:t>
            </a:r>
            <a:r>
              <a:rPr lang="en-US" altLang="en-US" sz="2400">
                <a:latin typeface="나눔고딕"/>
                <a:ea typeface="나눔고딕"/>
              </a:rPr>
              <a:t>‘버스노선별 정류장 및 정류장 GIS 정보’</a:t>
            </a:r>
            <a:endParaRPr lang="en-US" altLang="en-US" sz="2400">
              <a:latin typeface="나눔고딕"/>
              <a:ea typeface="나눔고딕"/>
            </a:endParaRPr>
          </a:p>
          <a:p>
            <a:pPr marL="342720" indent="-342720">
              <a:buFont typeface="Arial"/>
              <a:buChar char="•"/>
              <a:defRPr/>
            </a:pPr>
            <a:r>
              <a:rPr lang="en-US" altLang="en-US" sz="2400">
                <a:latin typeface="나눔고딕"/>
                <a:ea typeface="나눔고딕"/>
              </a:rPr>
              <a:t>관광지식정보시스템</a:t>
            </a:r>
            <a:r>
              <a:rPr lang="en-US" altLang="ko-KR" sz="2400">
                <a:latin typeface="나눔고딕"/>
                <a:ea typeface="나눔고딕"/>
              </a:rPr>
              <a:t>,</a:t>
            </a:r>
            <a:r>
              <a:rPr lang="en-US" altLang="en-US" sz="2400">
                <a:latin typeface="나눔고딕"/>
                <a:ea typeface="나눔고딕"/>
              </a:rPr>
              <a:t> ‘2017 국민 여행 실태 조사’</a:t>
            </a:r>
            <a:endParaRPr lang="en-US" altLang="en-US" sz="2400"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"/>
          <p:cNvSpPr txBox="1"/>
          <p:nvPr/>
        </p:nvSpPr>
        <p:spPr>
          <a:xfrm>
            <a:off x="3674437" y="2218991"/>
            <a:ext cx="4843125" cy="998554"/>
          </a:xfrm>
          <a:prstGeom prst="rect">
            <a:avLst/>
          </a:prstGeom>
        </p:spPr>
        <p:txBody>
          <a:bodyPr wrap="square">
            <a:spAutoFit/>
          </a:bodyPr>
          <a:p>
            <a:pPr marL="0" indent="0" algn="ctr">
              <a:buFont typeface="Arial"/>
              <a:buNone/>
              <a:defRPr/>
            </a:pPr>
            <a:r>
              <a:rPr lang="ko-KR" altLang="en-US" sz="6000" b="1">
                <a:latin typeface="나눔고딕"/>
                <a:ea typeface="나눔고딕"/>
              </a:rPr>
              <a:t>감사합니다</a:t>
            </a:r>
            <a:endParaRPr lang="ko-KR" altLang="en-US" sz="6000" b="1">
              <a:latin typeface="나눔고딕"/>
              <a:ea typeface="나눔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텍스트 개체 틀 2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altLang="ko-KR"/>
              <a:t>2</a:t>
            </a:r>
            <a:endParaRPr lang="ko-KR" altLang="en-US"/>
          </a:p>
        </p:txBody>
      </p:sp>
      <p:sp>
        <p:nvSpPr>
          <p:cNvPr id="22" name="텍스트 개체 틀 2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altLang="ko-KR"/>
              <a:t>1</a:t>
            </a:r>
            <a:endParaRPr lang="ko-KR" altLang="en-US"/>
          </a:p>
        </p:txBody>
      </p:sp>
      <p:sp>
        <p:nvSpPr>
          <p:cNvPr id="24" name="텍스트 개체 틀 23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25" name="텍스트 개체 틀 24"/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fontScale="92500" lnSpcReduction="10000"/>
          </a:bodyPr>
          <a:lstStyle/>
          <a:p>
            <a:pPr lvl="0">
              <a:defRPr/>
            </a:pPr>
            <a:r>
              <a:rPr lang="en-US" altLang="ko-KR"/>
              <a:t>4</a:t>
            </a:r>
            <a:endParaRPr lang="ko-KR" altLang="en-US"/>
          </a:p>
        </p:txBody>
      </p:sp>
      <p:sp>
        <p:nvSpPr>
          <p:cNvPr id="26" name="텍스트 개체 틀 25"/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연구소개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30" name="텍스트 개체 틀 29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분석과정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31" name="텍스트 개체 틀 30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분석결과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32" name="텍스트 개체 틀 3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결론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34" name="텍스트 개체 틀 33"/>
          <p:cNvSpPr>
            <a:spLocks noGrp="1"/>
          </p:cNvSpPr>
          <p:nvPr>
            <p:ph type="body" sz="quarter" idx="19"/>
          </p:nvPr>
        </p:nvSpPr>
        <p:spPr>
          <a:xfrm>
            <a:off x="4004039" y="3794134"/>
            <a:ext cx="1643604" cy="121725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데이터 소개</a:t>
            </a:r>
            <a:endParaRPr lang="ko-KR" altLang="en-US">
              <a:latin typeface="배달의민족 도현"/>
              <a:ea typeface="배달의민족 도현"/>
            </a:endParaRPr>
          </a:p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분석방법</a:t>
            </a:r>
            <a:endParaRPr lang="ko-KR" altLang="en-US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35" name="텍스트 개체 틀 34"/>
          <p:cNvSpPr>
            <a:spLocks noGrp="1"/>
          </p:cNvSpPr>
          <p:nvPr>
            <p:ph type="body" sz="quarter" idx="20"/>
          </p:nvPr>
        </p:nvSpPr>
        <p:spPr>
          <a:xfrm>
            <a:off x="6651036" y="3794134"/>
            <a:ext cx="1643604" cy="564110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분석결과</a:t>
            </a:r>
            <a:endParaRPr lang="ko-KR" altLang="en-US">
              <a:latin typeface="배달의민족 도현"/>
              <a:ea typeface="배달의민족 도현"/>
            </a:endParaRPr>
          </a:p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개선방안</a:t>
            </a:r>
            <a:endParaRPr lang="ko-KR" altLang="en-US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36" name="텍스트 개체 틀 35"/>
          <p:cNvSpPr>
            <a:spLocks noGrp="1"/>
          </p:cNvSpPr>
          <p:nvPr>
            <p:ph type="body" sz="quarter" idx="21"/>
          </p:nvPr>
        </p:nvSpPr>
        <p:spPr>
          <a:xfrm>
            <a:off x="9191353" y="3794134"/>
            <a:ext cx="1643604" cy="103912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논의 및 결론</a:t>
            </a:r>
            <a:endParaRPr lang="ko-KR" altLang="en-US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8"/>
          </p:nvPr>
        </p:nvSpPr>
        <p:spPr>
          <a:xfrm>
            <a:off x="1238491" y="3794134"/>
            <a:ext cx="1863523" cy="1039123"/>
          </a:xfrm>
        </p:spPr>
        <p:txBody>
          <a:bodyPr/>
          <a:lstStyle/>
          <a:p>
            <a:pPr lvl="0">
              <a:defRPr/>
            </a:pPr>
            <a:r>
              <a:rPr lang="ko-KR" altLang="en-US">
                <a:latin typeface="배달의민족 도현"/>
                <a:ea typeface="배달의민족 도현"/>
              </a:rPr>
              <a:t>연구주제 선정이유</a:t>
            </a:r>
            <a:endParaRPr lang="ko-KR" altLang="en-US">
              <a:latin typeface="배달의민족 도현"/>
              <a:ea typeface="배달의민족 도현"/>
            </a:endParaRPr>
          </a:p>
        </p:txBody>
      </p:sp>
      <p:sp>
        <p:nvSpPr>
          <p:cNvPr id="17" name="텍스트 개체 틀 14"/>
          <p:cNvSpPr txBox="1"/>
          <p:nvPr/>
        </p:nvSpPr>
        <p:spPr>
          <a:xfrm>
            <a:off x="463141" y="487884"/>
            <a:ext cx="1626917" cy="605936"/>
          </a:xfrm>
          <a:prstGeom prst="rect">
            <a:avLst/>
          </a:prstGeom>
        </p:spPr>
        <p:txBody>
          <a:bodyPr vert="horz" lIns="91440" tIns="45720" rIns="91440" bIns="45720">
            <a:normAutofit fontScale="850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5400" kern="1200">
                <a:solidFill>
                  <a:srgbClr val="f6c14f"/>
                </a:solidFill>
                <a:latin typeface="-윤고딕350"/>
                <a:ea typeface="-윤고딕350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defRPr/>
            </a:pPr>
            <a:r>
              <a:rPr lang="ko-KR" altLang="en-US">
                <a:solidFill>
                  <a:schemeClr val="tx1"/>
                </a:solidFill>
                <a:latin typeface="배달의민족 도현"/>
                <a:ea typeface="배달의민족 도현"/>
              </a:rPr>
              <a:t>목차</a:t>
            </a:r>
            <a:endParaRPr lang="ko-KR" altLang="en-US">
              <a:solidFill>
                <a:schemeClr val="tx1"/>
              </a:solidFill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1"/>
          <p:cNvSpPr txBox="1"/>
          <p:nvPr/>
        </p:nvSpPr>
        <p:spPr>
          <a:xfrm>
            <a:off x="278389" y="409808"/>
            <a:ext cx="2464811" cy="7429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1. </a:t>
            </a:r>
            <a:r>
              <a:rPr lang="ko-KR" altLang="en-US" sz="3200">
                <a:latin typeface="배달의민족 도현"/>
                <a:ea typeface="배달의민족 도현"/>
              </a:rPr>
              <a:t>연구 소개</a:t>
            </a:r>
            <a:endParaRPr lang="ko-KR" altLang="en-US" sz="3200">
              <a:latin typeface="배달의민족 도현"/>
              <a:ea typeface="배달의민족 도현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747" y="901775"/>
            <a:ext cx="10929411" cy="2527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>
              <a:buFont typeface="Wingdings"/>
              <a:buChar char="ü"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문화관광도시 춘천에는 체험관광</a:t>
            </a:r>
            <a:r>
              <a:rPr lang="en-US" altLang="ko-KR" sz="2000">
                <a:latin typeface="배달의민족 도현"/>
                <a:ea typeface="배달의민족 도현"/>
              </a:rPr>
              <a:t>,</a:t>
            </a:r>
            <a:r>
              <a:rPr lang="ko-KR" altLang="en-US" sz="2000">
                <a:latin typeface="배달의민족 도현"/>
                <a:ea typeface="배달의민족 도현"/>
              </a:rPr>
              <a:t> 문화관광 등 다양한 볼거리가 있어 </a:t>
            </a:r>
            <a:r>
              <a:rPr lang="ko-KR" altLang="en-US" sz="2000">
                <a:solidFill>
                  <a:srgbClr val="ff0000"/>
                </a:solidFill>
                <a:latin typeface="배달의민족 도현"/>
                <a:ea typeface="배달의민족 도현"/>
              </a:rPr>
              <a:t>많은 관광객들이 방문</a:t>
            </a:r>
            <a:r>
              <a:rPr lang="ko-KR" altLang="en-US" sz="2000">
                <a:latin typeface="배달의민족 도현"/>
                <a:ea typeface="배달의민족 도현"/>
              </a:rPr>
              <a:t>함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다양한 볼거리와 참여행사가 열려 많은 춘천시민들도 행사에 참여함 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</p:txBody>
      </p:sp>
      <p:pic>
        <p:nvPicPr>
          <p:cNvPr id="20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3251" y="1809749"/>
            <a:ext cx="2660345" cy="3863075"/>
          </a:xfrm>
          <a:prstGeom prst="rect">
            <a:avLst/>
          </a:prstGeom>
        </p:spPr>
      </p:pic>
      <p:pic>
        <p:nvPicPr>
          <p:cNvPr id="21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988088" y="1841500"/>
            <a:ext cx="2663105" cy="3788833"/>
          </a:xfrm>
          <a:prstGeom prst="rect">
            <a:avLst/>
          </a:prstGeom>
        </p:spPr>
      </p:pic>
      <p:pic>
        <p:nvPicPr>
          <p:cNvPr id="24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841158" y="1754725"/>
            <a:ext cx="5251019" cy="3348550"/>
          </a:xfrm>
          <a:prstGeom prst="rect">
            <a:avLst/>
          </a:prstGeom>
        </p:spPr>
      </p:pic>
      <p:pic>
        <p:nvPicPr>
          <p:cNvPr id="23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837765" y="4374091"/>
            <a:ext cx="5274729" cy="16799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1"/>
          <p:cNvSpPr txBox="1"/>
          <p:nvPr/>
        </p:nvSpPr>
        <p:spPr>
          <a:xfrm>
            <a:off x="278389" y="409808"/>
            <a:ext cx="2464811" cy="7429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1. </a:t>
            </a:r>
            <a:r>
              <a:rPr lang="ko-KR" altLang="en-US" sz="3200">
                <a:latin typeface="배달의민족 도현"/>
                <a:ea typeface="배달의민족 도현"/>
              </a:rPr>
              <a:t>연구 소개</a:t>
            </a:r>
            <a:endParaRPr lang="ko-KR" altLang="en-US" sz="3200">
              <a:latin typeface="배달의민족 도현"/>
              <a:ea typeface="배달의민족 도현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581" y="680794"/>
            <a:ext cx="10897660" cy="19176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>
              <a:buFont typeface="Wingdings"/>
              <a:buChar char="ü"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r>
              <a:rPr lang="en-US" altLang="ko-KR" sz="2000">
                <a:latin typeface="배달의민족 도현"/>
                <a:ea typeface="배달의민족 도현"/>
              </a:rPr>
              <a:t>‘</a:t>
            </a:r>
            <a:r>
              <a:rPr lang="ko-KR" altLang="en-US" sz="2000">
                <a:latin typeface="배달의민족 도현"/>
                <a:ea typeface="배달의민족 도현"/>
              </a:rPr>
              <a:t>2017 국민 여행 실태 조사</a:t>
            </a:r>
            <a:r>
              <a:rPr lang="en-US" altLang="ko-KR" sz="2000">
                <a:latin typeface="배달의민족 도현"/>
                <a:ea typeface="배달의민족 도현"/>
              </a:rPr>
              <a:t>’</a:t>
            </a:r>
            <a:r>
              <a:rPr lang="ko-KR" altLang="en-US" sz="2000">
                <a:latin typeface="배달의민족 도현"/>
                <a:ea typeface="배달의민족 도현"/>
              </a:rPr>
              <a:t>에서 방문한 관광지의 </a:t>
            </a:r>
            <a:r>
              <a:rPr lang="ko-KR" altLang="en-US" sz="2000">
                <a:solidFill>
                  <a:srgbClr val="ff0000"/>
                </a:solidFill>
                <a:latin typeface="배달의민족 도현"/>
                <a:ea typeface="배달의민족 도현"/>
              </a:rPr>
              <a:t>교통 만족도</a:t>
            </a:r>
            <a:r>
              <a:rPr lang="ko-KR" altLang="en-US" sz="2000">
                <a:latin typeface="배달의민족 도현"/>
                <a:ea typeface="배달의민족 도현"/>
              </a:rPr>
              <a:t>를 시도별로 분석한 결과</a:t>
            </a:r>
            <a:r>
              <a:rPr lang="en-US" altLang="ko-KR" sz="2000">
                <a:latin typeface="배달의민족 도현"/>
                <a:ea typeface="배달의민족 도현"/>
              </a:rPr>
              <a:t>,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    춘천은 </a:t>
            </a:r>
            <a:r>
              <a:rPr lang="ko-KR" altLang="en-US" sz="2000">
                <a:solidFill>
                  <a:srgbClr val="ff0000"/>
                </a:solidFill>
                <a:latin typeface="배달의민족 도현"/>
                <a:ea typeface="배달의민족 도현"/>
              </a:rPr>
              <a:t>하위권</a:t>
            </a:r>
            <a:r>
              <a:rPr lang="ko-KR" altLang="en-US" sz="2000">
                <a:latin typeface="배달의민족 도현"/>
                <a:ea typeface="배달의민족 도현"/>
              </a:rPr>
              <a:t>에 속함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</p:txBody>
      </p:sp>
      <p:pic>
        <p:nvPicPr>
          <p:cNvPr id="20" name="그림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3453" y="1951168"/>
            <a:ext cx="5034987" cy="3530278"/>
          </a:xfrm>
          <a:prstGeom prst="rect">
            <a:avLst/>
          </a:prstGeom>
        </p:spPr>
      </p:pic>
      <p:pic>
        <p:nvPicPr>
          <p:cNvPr id="22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11536" y="2114410"/>
            <a:ext cx="5997186" cy="262917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1"/>
          <p:cNvSpPr txBox="1"/>
          <p:nvPr/>
        </p:nvSpPr>
        <p:spPr>
          <a:xfrm>
            <a:off x="278389" y="409808"/>
            <a:ext cx="2464811" cy="7429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1. </a:t>
            </a:r>
            <a:r>
              <a:rPr lang="ko-KR" altLang="en-US" sz="3200">
                <a:latin typeface="배달의민족 도현"/>
                <a:ea typeface="배달의민족 도현"/>
              </a:rPr>
              <a:t>연구 소개</a:t>
            </a:r>
            <a:endParaRPr lang="ko-KR" altLang="en-US" sz="3200">
              <a:latin typeface="배달의민족 도현"/>
              <a:ea typeface="배달의민족 도현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0581" y="680794"/>
            <a:ext cx="10897660" cy="10032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>
              <a:buFont typeface="Wingdings"/>
              <a:buChar char="ü"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춘천 시민들 또한 교통이 불편하다는 의견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/>
          <a:srcRect b="32380"/>
          <a:stretch>
            <a:fillRect/>
          </a:stretch>
        </p:blipFill>
        <p:spPr>
          <a:xfrm>
            <a:off x="865806" y="1664513"/>
            <a:ext cx="4013111" cy="3528973"/>
          </a:xfrm>
          <a:prstGeom prst="rect">
            <a:avLst/>
          </a:prstGeom>
        </p:spPr>
      </p:pic>
      <p:pic>
        <p:nvPicPr>
          <p:cNvPr id="22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04908" y="1447800"/>
            <a:ext cx="6038850" cy="3962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1"/>
          <p:cNvSpPr txBox="1"/>
          <p:nvPr/>
        </p:nvSpPr>
        <p:spPr>
          <a:xfrm>
            <a:off x="278389" y="409808"/>
            <a:ext cx="2464811" cy="7429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2. </a:t>
            </a:r>
            <a:r>
              <a:rPr lang="ko-KR" altLang="en-US" sz="3200">
                <a:latin typeface="배달의민족 도현"/>
                <a:ea typeface="배달의민족 도현"/>
              </a:rPr>
              <a:t>분석 과정</a:t>
            </a:r>
            <a:endParaRPr lang="ko-KR" altLang="en-US" sz="3200">
              <a:latin typeface="배달의민족 도현"/>
              <a:ea typeface="배달의민족 도현"/>
            </a:endParaRPr>
          </a:p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 </a:t>
            </a:r>
            <a:endParaRPr lang="ko-KR" altLang="en-US" sz="3200">
              <a:latin typeface="배달의민족 도현"/>
              <a:ea typeface="배달의민족 도현"/>
            </a:endParaRPr>
          </a:p>
        </p:txBody>
      </p:sp>
      <p:grpSp>
        <p:nvGrpSpPr>
          <p:cNvPr id="4" name="그룹 3"/>
          <p:cNvGrpSpPr/>
          <p:nvPr/>
        </p:nvGrpSpPr>
        <p:grpSpPr>
          <a:xfrm rot="0">
            <a:off x="519541" y="2080414"/>
            <a:ext cx="6248400" cy="624840"/>
            <a:chOff x="2575560" y="1227109"/>
            <a:chExt cx="6248400" cy="624840"/>
          </a:xfrm>
        </p:grpSpPr>
        <p:sp>
          <p:nvSpPr>
            <p:cNvPr id="5" name="직사각형 4"/>
            <p:cNvSpPr/>
            <p:nvPr/>
          </p:nvSpPr>
          <p:spPr>
            <a:xfrm>
              <a:off x="2575560" y="1227109"/>
              <a:ext cx="624840" cy="624840"/>
            </a:xfrm>
            <a:prstGeom prst="rect">
              <a:avLst/>
            </a:prstGeom>
            <a:solidFill>
              <a:srgbClr val="f6c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>
                  <a:latin typeface="배달의민족 도현"/>
                  <a:ea typeface="배달의민족 도현"/>
                </a:rPr>
                <a:t>1</a:t>
              </a:r>
              <a:endParaRPr lang="ko-KR" altLang="en-US" sz="3200">
                <a:latin typeface="배달의민족 도현"/>
                <a:ea typeface="배달의민족 도현"/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368040" y="1227109"/>
              <a:ext cx="5455920" cy="62484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latin typeface="배달의민족 도현"/>
                  <a:ea typeface="배달의민족 도현"/>
                </a:rPr>
                <a:t>주요관광지점 입장객 </a:t>
              </a:r>
              <a:endParaRPr lang="ko-KR" altLang="en-US" sz="2000"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 rot="0">
            <a:off x="519541" y="2867775"/>
            <a:ext cx="6248400" cy="624840"/>
            <a:chOff x="2575560" y="1227109"/>
            <a:chExt cx="6248400" cy="624840"/>
          </a:xfrm>
        </p:grpSpPr>
        <p:sp>
          <p:nvSpPr>
            <p:cNvPr id="8" name="직사각형 7"/>
            <p:cNvSpPr/>
            <p:nvPr/>
          </p:nvSpPr>
          <p:spPr>
            <a:xfrm>
              <a:off x="2575560" y="1227109"/>
              <a:ext cx="624840" cy="624840"/>
            </a:xfrm>
            <a:prstGeom prst="rect">
              <a:avLst/>
            </a:prstGeom>
            <a:solidFill>
              <a:srgbClr val="f6c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>
                  <a:latin typeface="배달의민족 도현"/>
                  <a:ea typeface="배달의민족 도현"/>
                </a:rPr>
                <a:t>2</a:t>
              </a:r>
              <a:endParaRPr lang="ko-KR" altLang="en-US" sz="3200">
                <a:latin typeface="배달의민족 도현"/>
                <a:ea typeface="배달의민족 도현"/>
              </a:endParaRPr>
            </a:p>
          </p:txBody>
        </p:sp>
        <p:sp>
          <p:nvSpPr>
            <p:cNvPr id="9" name="직사각형 8"/>
            <p:cNvSpPr/>
            <p:nvPr/>
          </p:nvSpPr>
          <p:spPr>
            <a:xfrm>
              <a:off x="3368040" y="1227109"/>
              <a:ext cx="5455920" cy="62484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latin typeface="배달의민족 도현"/>
                  <a:ea typeface="배달의민족 도현"/>
                </a:rPr>
                <a:t>춘천 관광명소</a:t>
              </a:r>
              <a:endParaRPr lang="ko-KR" altLang="en-US" sz="2000"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0">
            <a:off x="519541" y="3608820"/>
            <a:ext cx="6248400" cy="624840"/>
            <a:chOff x="2575560" y="1227109"/>
            <a:chExt cx="6248400" cy="624840"/>
          </a:xfrm>
        </p:grpSpPr>
        <p:sp>
          <p:nvSpPr>
            <p:cNvPr id="11" name="직사각형 10"/>
            <p:cNvSpPr/>
            <p:nvPr/>
          </p:nvSpPr>
          <p:spPr>
            <a:xfrm>
              <a:off x="2575560" y="1227109"/>
              <a:ext cx="624840" cy="624840"/>
            </a:xfrm>
            <a:prstGeom prst="rect">
              <a:avLst/>
            </a:prstGeom>
            <a:solidFill>
              <a:srgbClr val="f6c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>
                  <a:latin typeface="배달의민족 도현"/>
                  <a:ea typeface="배달의민족 도현"/>
                </a:rPr>
                <a:t>3</a:t>
              </a:r>
              <a:endParaRPr lang="ko-KR" altLang="en-US" sz="3200">
                <a:latin typeface="배달의민족 도현"/>
                <a:ea typeface="배달의민족 도현"/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>
              <a:off x="3368040" y="1227109"/>
              <a:ext cx="5455920" cy="62484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latin typeface="배달의민족 도현"/>
                  <a:ea typeface="배달의민족 도현"/>
                </a:rPr>
                <a:t>춘천 먹거리 안내</a:t>
              </a:r>
              <a:endParaRPr lang="ko-KR" altLang="en-US" sz="2000">
                <a:latin typeface="배달의민족 도현"/>
                <a:ea typeface="배달의민족 도현"/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 rot="0">
            <a:off x="519541" y="4367078"/>
            <a:ext cx="6248400" cy="624840"/>
            <a:chOff x="2575560" y="1227109"/>
            <a:chExt cx="6248400" cy="624840"/>
          </a:xfrm>
        </p:grpSpPr>
        <p:sp>
          <p:nvSpPr>
            <p:cNvPr id="14" name="직사각형 13"/>
            <p:cNvSpPr/>
            <p:nvPr/>
          </p:nvSpPr>
          <p:spPr>
            <a:xfrm>
              <a:off x="2575560" y="1227109"/>
              <a:ext cx="624840" cy="624840"/>
            </a:xfrm>
            <a:prstGeom prst="rect">
              <a:avLst/>
            </a:prstGeom>
            <a:solidFill>
              <a:srgbClr val="f6c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>
                  <a:latin typeface="배달의민족 도현"/>
                  <a:ea typeface="배달의민족 도현"/>
                </a:rPr>
                <a:t>4</a:t>
              </a:r>
              <a:endParaRPr lang="ko-KR" altLang="en-US" sz="3200">
                <a:latin typeface="배달의민족 도현"/>
                <a:ea typeface="배달의민족 도현"/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3368040" y="1227109"/>
              <a:ext cx="5455920" cy="62484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ko-KR" altLang="en-US" sz="2000">
                  <a:latin typeface="배달의민족 도현"/>
                  <a:ea typeface="배달의민족 도현"/>
                </a:rPr>
                <a:t>버스노선별 정류장 및 정류장 </a:t>
              </a:r>
              <a:r>
                <a:rPr lang="en-US" altLang="ko-KR" sz="2000">
                  <a:latin typeface="배달의민족 도현"/>
                  <a:ea typeface="배달의민족 도현"/>
                </a:rPr>
                <a:t>GIS </a:t>
              </a:r>
              <a:r>
                <a:rPr lang="ko-KR" altLang="en-US" sz="2000">
                  <a:latin typeface="배달의민족 도현"/>
                  <a:ea typeface="배달의민족 도현"/>
                </a:rPr>
                <a:t>정보</a:t>
              </a:r>
              <a:endParaRPr lang="ko-KR" altLang="en-US" sz="2000">
                <a:latin typeface="배달의민족 도현"/>
                <a:ea typeface="배달의민족 도현"/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519541" y="1454726"/>
            <a:ext cx="6248400" cy="492269"/>
          </a:xfrm>
          <a:prstGeom prst="rect">
            <a:avLst/>
          </a:prstGeom>
          <a:solidFill>
            <a:srgbClr val="f6c2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400">
                <a:solidFill>
                  <a:srgbClr val="1f1e24"/>
                </a:solidFill>
                <a:latin typeface="배달의민족 도현"/>
                <a:ea typeface="배달의민족 도현"/>
              </a:rPr>
              <a:t>데이터 소개</a:t>
            </a:r>
            <a:endParaRPr lang="ko-KR" altLang="en-US" sz="2400">
              <a:solidFill>
                <a:srgbClr val="1f1e24"/>
              </a:solidFill>
              <a:latin typeface="배달의민족 도현"/>
              <a:ea typeface="배달의민족 도현"/>
            </a:endParaRPr>
          </a:p>
        </p:txBody>
      </p:sp>
      <p:grpSp>
        <p:nvGrpSpPr>
          <p:cNvPr id="17" name="그룹 16"/>
          <p:cNvGrpSpPr/>
          <p:nvPr/>
        </p:nvGrpSpPr>
        <p:grpSpPr>
          <a:xfrm rot="0">
            <a:off x="519541" y="5125336"/>
            <a:ext cx="6248400" cy="624840"/>
            <a:chOff x="2575560" y="1227109"/>
            <a:chExt cx="6248400" cy="624840"/>
          </a:xfrm>
        </p:grpSpPr>
        <p:sp>
          <p:nvSpPr>
            <p:cNvPr id="19" name="직사각형 18"/>
            <p:cNvSpPr/>
            <p:nvPr/>
          </p:nvSpPr>
          <p:spPr>
            <a:xfrm>
              <a:off x="2575560" y="1227109"/>
              <a:ext cx="624840" cy="624840"/>
            </a:xfrm>
            <a:prstGeom prst="rect">
              <a:avLst/>
            </a:prstGeom>
            <a:solidFill>
              <a:srgbClr val="f6c24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3200">
                  <a:latin typeface="배달의민족 도현"/>
                  <a:ea typeface="배달의민족 도현"/>
                </a:rPr>
                <a:t>5</a:t>
              </a:r>
              <a:endParaRPr lang="ko-KR" altLang="en-US" sz="3200">
                <a:latin typeface="배달의민족 도현"/>
                <a:ea typeface="배달의민족 도현"/>
              </a:endParaRPr>
            </a:p>
          </p:txBody>
        </p:sp>
        <p:sp>
          <p:nvSpPr>
            <p:cNvPr id="20" name="직사각형 19"/>
            <p:cNvSpPr/>
            <p:nvPr/>
          </p:nvSpPr>
          <p:spPr>
            <a:xfrm>
              <a:off x="3368040" y="1227109"/>
              <a:ext cx="5455920" cy="624840"/>
            </a:xfrm>
            <a:prstGeom prst="rect">
              <a:avLst/>
            </a:prstGeom>
            <a:solidFill>
              <a:srgbClr val="4444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2000">
                  <a:latin typeface="배달의민족 도현"/>
                  <a:ea typeface="배달의민족 도현"/>
                </a:rPr>
                <a:t>2017 </a:t>
              </a:r>
              <a:r>
                <a:rPr lang="ko-KR" altLang="en-US" sz="2000">
                  <a:latin typeface="배달의민족 도현"/>
                  <a:ea typeface="배달의민족 도현"/>
                </a:rPr>
                <a:t>국민 여행 실태 조사</a:t>
              </a:r>
              <a:endParaRPr lang="ko-KR" altLang="en-US" sz="2000">
                <a:latin typeface="배달의민족 도현"/>
                <a:ea typeface="배달의민족 도현"/>
              </a:endParaRPr>
            </a:p>
          </p:txBody>
        </p:sp>
      </p:grpSp>
      <p:sp>
        <p:nvSpPr>
          <p:cNvPr id="2" name="오른쪽 화살표 1"/>
          <p:cNvSpPr/>
          <p:nvPr/>
        </p:nvSpPr>
        <p:spPr>
          <a:xfrm>
            <a:off x="7578436" y="2590742"/>
            <a:ext cx="1371600" cy="117890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오른쪽 화살표 21"/>
          <p:cNvSpPr/>
          <p:nvPr/>
        </p:nvSpPr>
        <p:spPr>
          <a:xfrm>
            <a:off x="7578436" y="4344372"/>
            <a:ext cx="1371600" cy="6475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오른쪽 화살표 22"/>
          <p:cNvSpPr/>
          <p:nvPr/>
        </p:nvSpPr>
        <p:spPr>
          <a:xfrm>
            <a:off x="7578436" y="5102630"/>
            <a:ext cx="1371600" cy="647546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bg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85563" y="2871474"/>
            <a:ext cx="289785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관광지</a:t>
            </a:r>
            <a:r>
              <a:rPr lang="en-US" altLang="ko-KR" sz="2000">
                <a:latin typeface="배달의민족 도현"/>
                <a:ea typeface="배달의민족 도현"/>
              </a:rPr>
              <a:t>(</a:t>
            </a:r>
            <a:r>
              <a:rPr lang="ko-KR" altLang="en-US" sz="2000">
                <a:latin typeface="배달의민족 도현"/>
                <a:ea typeface="배달의민족 도현"/>
              </a:rPr>
              <a:t>이름</a:t>
            </a:r>
            <a:r>
              <a:rPr lang="en-US" altLang="ko-KR" sz="2000">
                <a:latin typeface="배달의민족 도현"/>
                <a:ea typeface="배달의민족 도현"/>
              </a:rPr>
              <a:t>,</a:t>
            </a:r>
            <a:r>
              <a:rPr lang="ko-KR" altLang="en-US" sz="2000">
                <a:latin typeface="배달의민족 도현"/>
                <a:ea typeface="배달의민족 도현"/>
              </a:rPr>
              <a:t>주소</a:t>
            </a:r>
            <a:r>
              <a:rPr lang="en-US" altLang="ko-KR" sz="2000">
                <a:latin typeface="배달의민족 도현"/>
                <a:ea typeface="배달의민족 도현"/>
              </a:rPr>
              <a:t>,</a:t>
            </a:r>
            <a:r>
              <a:rPr lang="ko-KR" altLang="en-US" sz="2000">
                <a:latin typeface="배달의민족 도현"/>
                <a:ea typeface="배달의민족 도현"/>
              </a:rPr>
              <a:t>좌표</a:t>
            </a:r>
            <a:r>
              <a:rPr lang="en-US" altLang="ko-KR" sz="2000">
                <a:latin typeface="배달의민족 도현"/>
                <a:ea typeface="배달의민족 도현"/>
              </a:rPr>
              <a:t>), </a:t>
            </a:r>
            <a:endParaRPr lang="en-US" altLang="ko-KR" sz="2000">
              <a:latin typeface="배달의민족 도현"/>
              <a:ea typeface="배달의민족 도현"/>
            </a:endParaRPr>
          </a:p>
          <a:p>
            <a:pPr algn="ctr"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방문객 수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9518073" y="4516582"/>
            <a:ext cx="2175163" cy="3868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정류장 이름</a:t>
            </a:r>
            <a:r>
              <a:rPr lang="en-US" altLang="ko-KR" sz="2000">
                <a:latin typeface="배달의민족 도현"/>
                <a:ea typeface="배달의민족 도현"/>
              </a:rPr>
              <a:t>, </a:t>
            </a:r>
            <a:r>
              <a:rPr lang="ko-KR" altLang="en-US" sz="2000">
                <a:latin typeface="배달의민족 도현"/>
                <a:ea typeface="배달의민족 도현"/>
              </a:rPr>
              <a:t>좌표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518073" y="5292436"/>
            <a:ext cx="2175163" cy="3920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교통시설 만족도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1"/>
          <p:cNvSpPr txBox="1"/>
          <p:nvPr/>
        </p:nvSpPr>
        <p:spPr>
          <a:xfrm>
            <a:off x="278389" y="409808"/>
            <a:ext cx="2464811" cy="7429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2. </a:t>
            </a:r>
            <a:r>
              <a:rPr lang="ko-KR" altLang="en-US" sz="3200">
                <a:latin typeface="배달의민족 도현"/>
                <a:ea typeface="배달의민족 도현"/>
              </a:rPr>
              <a:t>분석 과정</a:t>
            </a:r>
            <a:endParaRPr lang="ko-KR" altLang="en-US" sz="3200">
              <a:latin typeface="배달의민족 도현"/>
              <a:ea typeface="배달의민족 도현"/>
            </a:endParaRPr>
          </a:p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 </a:t>
            </a:r>
            <a:endParaRPr lang="ko-KR" altLang="en-US" sz="3200">
              <a:latin typeface="배달의민족 도현"/>
              <a:ea typeface="배달의민족 도현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723975" y="879676"/>
            <a:ext cx="12592486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1025" name="_x226262568" descr="EMB000012943cd1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444519" y="1472316"/>
            <a:ext cx="4654409" cy="4340282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219393" y="1651456"/>
            <a:ext cx="5961997" cy="3816349"/>
          </a:xfrm>
          <a:prstGeom prst="rect">
            <a:avLst/>
          </a:prstGeom>
        </p:spPr>
      </p:pic>
      <p:sp>
        <p:nvSpPr>
          <p:cNvPr id="1026" name="TextBox 4"/>
          <p:cNvSpPr txBox="1"/>
          <p:nvPr/>
        </p:nvSpPr>
        <p:spPr>
          <a:xfrm>
            <a:off x="420581" y="680794"/>
            <a:ext cx="10897660" cy="1308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>
              <a:buFont typeface="Wingdings"/>
              <a:buChar char="ü"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</p:txBody>
      </p:sp>
      <p:sp>
        <p:nvSpPr>
          <p:cNvPr id="1027" name="TextBox 4"/>
          <p:cNvSpPr txBox="1"/>
          <p:nvPr/>
        </p:nvSpPr>
        <p:spPr>
          <a:xfrm>
            <a:off x="420581" y="680794"/>
            <a:ext cx="10897660" cy="1308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>
              <a:buFont typeface="Wingdings"/>
              <a:buChar char="ü"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r>
              <a:rPr lang="en-US" altLang="ko-KR" sz="2000">
                <a:latin typeface="배달의민족 도현"/>
                <a:ea typeface="배달의민족 도현"/>
              </a:rPr>
              <a:t>R</a:t>
            </a:r>
            <a:r>
              <a:rPr lang="ko-KR" altLang="en-US" sz="2000">
                <a:latin typeface="배달의민족 도현"/>
                <a:ea typeface="배달의민족 도현"/>
              </a:rPr>
              <a:t>을 이용하여 주요 관광지 위치를 지도에 표시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1"/>
          <p:cNvSpPr txBox="1"/>
          <p:nvPr/>
        </p:nvSpPr>
        <p:spPr>
          <a:xfrm>
            <a:off x="278389" y="409808"/>
            <a:ext cx="2464811" cy="7429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2. </a:t>
            </a:r>
            <a:r>
              <a:rPr lang="ko-KR" altLang="en-US" sz="3200">
                <a:latin typeface="배달의민족 도현"/>
                <a:ea typeface="배달의민족 도현"/>
              </a:rPr>
              <a:t>분석 과정</a:t>
            </a:r>
            <a:endParaRPr lang="ko-KR" altLang="en-US" sz="3200">
              <a:latin typeface="배달의민족 도현"/>
              <a:ea typeface="배달의민족 도현"/>
            </a:endParaRPr>
          </a:p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 </a:t>
            </a:r>
            <a:endParaRPr lang="ko-KR" altLang="en-US" sz="3200">
              <a:latin typeface="배달의민족 도현"/>
              <a:ea typeface="배달의민족 도현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>
          <a:xfrm>
            <a:off x="0" y="-99478"/>
            <a:ext cx="12192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none" lIns="91440" tIns="45720" rIns="91440" bIns="45720" anchor="ctr" anchorCtr="0">
            <a:prstTxWarp prst="textNoShape">
              <a:avLst/>
            </a:prstTxWarp>
            <a:spAutoFit/>
          </a:bodyPr>
          <a:lstStyle/>
          <a:p>
            <a:pPr lvl="0">
              <a:defRPr/>
            </a:pPr>
            <a:endParaRPr lang="ko-KR" altLang="en-US"/>
          </a:p>
        </p:txBody>
      </p:sp>
      <p:pic>
        <p:nvPicPr>
          <p:cNvPr id="2049" name="_x226262968" descr="EMB000012943cd6"/>
          <p:cNvPicPr>
            <a:picLocks noChangeAspect="1" noChangeArrowheads="1"/>
          </p:cNvPicPr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04885" y="1502009"/>
            <a:ext cx="4665743" cy="4465103"/>
          </a:xfrm>
          <a:prstGeom prst="rect">
            <a:avLst/>
          </a:prstGeom>
          <a:noFill/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79583" y="448184"/>
            <a:ext cx="5426321" cy="5464215"/>
          </a:xfrm>
          <a:prstGeom prst="rect">
            <a:avLst/>
          </a:prstGeom>
        </p:spPr>
      </p:pic>
      <p:sp>
        <p:nvSpPr>
          <p:cNvPr id="2050" name="TextBox 4"/>
          <p:cNvSpPr txBox="1"/>
          <p:nvPr/>
        </p:nvSpPr>
        <p:spPr>
          <a:xfrm>
            <a:off x="420581" y="680794"/>
            <a:ext cx="10897660" cy="1308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>
              <a:buFont typeface="Wingdings"/>
              <a:buChar char="ü"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춘천역을 지나는 </a:t>
            </a:r>
            <a:r>
              <a:rPr lang="en-US" altLang="ko-KR" sz="2000">
                <a:latin typeface="배달의민족 도현"/>
                <a:ea typeface="배달의민족 도현"/>
              </a:rPr>
              <a:t>5</a:t>
            </a:r>
            <a:r>
              <a:rPr lang="ko-KR" altLang="en-US" sz="2000">
                <a:latin typeface="배달의민족 도현"/>
                <a:ea typeface="배달의민족 도현"/>
              </a:rPr>
              <a:t>개의 버스노선을 시각화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텍스트 개체 틀 21"/>
          <p:cNvSpPr txBox="1"/>
          <p:nvPr/>
        </p:nvSpPr>
        <p:spPr>
          <a:xfrm>
            <a:off x="278389" y="409808"/>
            <a:ext cx="2464811" cy="74295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3. </a:t>
            </a:r>
            <a:r>
              <a:rPr lang="ko-KR" altLang="en-US" sz="3200">
                <a:latin typeface="배달의민족 도현"/>
                <a:ea typeface="배달의민족 도현"/>
              </a:rPr>
              <a:t>분석 결과</a:t>
            </a:r>
            <a:endParaRPr lang="ko-KR" altLang="en-US" sz="3200">
              <a:latin typeface="배달의민족 도현"/>
              <a:ea typeface="배달의민족 도현"/>
            </a:endParaRPr>
          </a:p>
          <a:p>
            <a:pPr marL="0" indent="0">
              <a:buNone/>
              <a:defRPr/>
            </a:pPr>
            <a:r>
              <a:rPr lang="en-US" altLang="ko-KR" sz="3200">
                <a:latin typeface="배달의민족 도현"/>
                <a:ea typeface="배달의민족 도현"/>
              </a:rPr>
              <a:t> </a:t>
            </a:r>
            <a:endParaRPr lang="ko-KR" altLang="en-US" sz="3200">
              <a:latin typeface="배달의민족 도현"/>
              <a:ea typeface="배달의민족 도현"/>
            </a:endParaRPr>
          </a:p>
        </p:txBody>
      </p:sp>
      <p:pic>
        <p:nvPicPr>
          <p:cNvPr id="19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49307" y="487538"/>
            <a:ext cx="6357589" cy="5205591"/>
          </a:xfrm>
          <a:prstGeom prst="rect">
            <a:avLst/>
          </a:prstGeom>
        </p:spPr>
      </p:pic>
      <p:sp>
        <p:nvSpPr>
          <p:cNvPr id="20" name="TextBox 4"/>
          <p:cNvSpPr txBox="1"/>
          <p:nvPr/>
        </p:nvSpPr>
        <p:spPr>
          <a:xfrm>
            <a:off x="357081" y="776041"/>
            <a:ext cx="5436656" cy="4975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600" lvl="0" indent="-285600">
              <a:buFont typeface="Wingdings"/>
              <a:buChar char="ü"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춘천역을 지나는 </a:t>
            </a:r>
            <a:r>
              <a:rPr lang="en-US" altLang="ko-KR" sz="2000">
                <a:latin typeface="배달의민족 도현"/>
                <a:ea typeface="배달의민족 도현"/>
              </a:rPr>
              <a:t>5</a:t>
            </a:r>
            <a:r>
              <a:rPr lang="ko-KR" altLang="en-US" sz="2000">
                <a:latin typeface="배달의민족 도현"/>
                <a:ea typeface="배달의민족 도현"/>
              </a:rPr>
              <a:t>개의 노선이 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   대부분 겹침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춘천역을 지나지 않지만 관광지를 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   지나는 다른 노선도 분석한 결과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   하루 </a:t>
            </a:r>
            <a:r>
              <a:rPr lang="en-US" altLang="ko-KR" sz="2000">
                <a:latin typeface="배달의민족 도현"/>
                <a:ea typeface="배달의민족 도현"/>
              </a:rPr>
              <a:t>1</a:t>
            </a:r>
            <a:r>
              <a:rPr lang="ko-KR" altLang="en-US" sz="2000">
                <a:latin typeface="배달의민족 도현"/>
                <a:ea typeface="배달의민족 도현"/>
              </a:rPr>
              <a:t>대만 운영하는 버스도 있고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   주말만 운행하는 버스도 있음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285600" lvl="0" indent="-285600">
              <a:buFont typeface="Wingdings"/>
              <a:buChar char="ü"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강북 지역으로 가는 버스의 경우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   배차간격이 길다</a:t>
            </a:r>
            <a:r>
              <a:rPr lang="en-US" altLang="ko-KR" sz="2000">
                <a:latin typeface="배달의민족 도현"/>
                <a:ea typeface="배달의민족 도현"/>
              </a:rPr>
              <a:t>.</a:t>
            </a:r>
            <a:r>
              <a:rPr lang="ko-KR" altLang="en-US" sz="2000">
                <a:latin typeface="배달의민족 도현"/>
                <a:ea typeface="배달의민족 도현"/>
              </a:rPr>
              <a:t> 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endParaRPr lang="en-US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endParaRPr lang="ko-KR" altLang="en-US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  <a:p>
            <a:pPr lvl="0">
              <a:defRPr/>
            </a:pPr>
            <a:endParaRPr lang="en-US" altLang="ko-KR" sz="2000">
              <a:latin typeface="배달의민족 도현"/>
              <a:ea typeface="배달의민족 도현"/>
            </a:endParaRPr>
          </a:p>
        </p:txBody>
      </p:sp>
      <p:sp>
        <p:nvSpPr>
          <p:cNvPr id="21" name=""/>
          <p:cNvSpPr txBox="1"/>
          <p:nvPr/>
        </p:nvSpPr>
        <p:spPr>
          <a:xfrm>
            <a:off x="132290" y="4079875"/>
            <a:ext cx="5048250" cy="1309370"/>
          </a:xfrm>
          <a:prstGeom prst="rect">
            <a:avLst/>
          </a:prstGeom>
        </p:spPr>
        <p:txBody>
          <a:bodyPr wrap="square">
            <a:spAutoFit/>
          </a:bodyPr>
          <a:p>
            <a:pPr marL="0" lvl="0" indent="0">
              <a:buFont typeface="Wingdings"/>
              <a:buNone/>
              <a:defRPr/>
            </a:pPr>
            <a:endParaRPr lang="en-US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r>
              <a:rPr lang="en-US" altLang="en-US" sz="2000">
                <a:latin typeface="배달의민족 도현"/>
                <a:ea typeface="배달의민족 도현"/>
              </a:rPr>
              <a:t>⇒</a:t>
            </a:r>
            <a:r>
              <a:rPr lang="ko-KR" altLang="en-US" sz="2000">
                <a:latin typeface="배달의민족 도현"/>
                <a:ea typeface="배달의민족 도현"/>
              </a:rPr>
              <a:t> 해결책 </a:t>
            </a:r>
            <a:r>
              <a:rPr lang="en-US" altLang="ko-KR" sz="2000">
                <a:latin typeface="배달의민족 도현"/>
                <a:ea typeface="배달의민족 도현"/>
              </a:rPr>
              <a:t>:</a:t>
            </a:r>
            <a:r>
              <a:rPr lang="ko-KR" altLang="en-US" sz="2000">
                <a:latin typeface="배달의민족 도현"/>
                <a:ea typeface="배달의민족 도현"/>
              </a:rPr>
              <a:t>  춘천을 찾는 관광객들이 더 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                편하게 여행을 즐길 수 있도록 </a:t>
            </a:r>
            <a:endParaRPr lang="ko-KR" altLang="en-US" sz="2000">
              <a:latin typeface="배달의민족 도현"/>
              <a:ea typeface="배달의민족 도현"/>
            </a:endParaRPr>
          </a:p>
          <a:p>
            <a:pPr marL="0" lvl="0" indent="0">
              <a:buFont typeface="Wingdings"/>
              <a:buNone/>
              <a:defRPr/>
            </a:pPr>
            <a:r>
              <a:rPr lang="ko-KR" altLang="en-US" sz="2000">
                <a:latin typeface="배달의민족 도현"/>
                <a:ea typeface="배달의민족 도현"/>
              </a:rPr>
              <a:t>                새로운 버스노선을 만들자</a:t>
            </a:r>
            <a:endParaRPr lang="ko-KR" altLang="en-US" sz="2000">
              <a:latin typeface="배달의민족 도현"/>
              <a:ea typeface="배달의민족 도현"/>
            </a:endParaRPr>
          </a:p>
        </p:txBody>
      </p:sp>
      <p:sp>
        <p:nvSpPr>
          <p:cNvPr id="23" name=""/>
          <p:cNvSpPr txBox="1"/>
          <p:nvPr/>
        </p:nvSpPr>
        <p:spPr>
          <a:xfrm>
            <a:off x="555624" y="4376207"/>
            <a:ext cx="2868084" cy="360046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20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20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262</ep:Words>
  <ep:PresentationFormat>와이드스크린</ep:PresentationFormat>
  <ep:Paragraphs>86</ep:Paragraphs>
  <ep:Slides>14</ep:Slides>
  <ep:Notes>0</ep:Notes>
  <ep:TotalTime>0</ep:TotalTime>
  <ep:HiddenSlides>0</ep:HiddenSlides>
  <ep:MMClips>0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ep:HeadingPairs>
  <ep:TitlesOfParts>
    <vt:vector size="15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2018-10-16T10:56:09.000</dcterms:created>
  <dc:creator>박 희규</dc:creator>
  <cp:lastModifiedBy>heesu</cp:lastModifiedBy>
  <dcterms:modified xsi:type="dcterms:W3CDTF">2018-12-05T14:24:45.833</dcterms:modified>
  <cp:revision>67</cp:revision>
  <dc:title>PowerPoint 프레젠테이션</dc:title>
  <cp:version>1000.0000.01</cp:version>
</cp:coreProperties>
</file>